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9"/>
  </p:notesMasterIdLst>
  <p:sldIdLst>
    <p:sldId id="263" r:id="rId2"/>
    <p:sldId id="282" r:id="rId3"/>
    <p:sldId id="296" r:id="rId4"/>
    <p:sldId id="295" r:id="rId5"/>
    <p:sldId id="285" r:id="rId6"/>
    <p:sldId id="287" r:id="rId7"/>
    <p:sldId id="289" r:id="rId8"/>
    <p:sldId id="267" r:id="rId9"/>
    <p:sldId id="290" r:id="rId10"/>
    <p:sldId id="291" r:id="rId11"/>
    <p:sldId id="292" r:id="rId12"/>
    <p:sldId id="294" r:id="rId13"/>
    <p:sldId id="288" r:id="rId14"/>
    <p:sldId id="260" r:id="rId15"/>
    <p:sldId id="293" r:id="rId16"/>
    <p:sldId id="280" r:id="rId17"/>
    <p:sldId id="281"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Untitled Section" id="{85CFF3F5-4B91-4BF5-8E3A-5269299E2D1B}">
          <p14:sldIdLst>
            <p14:sldId id="263"/>
            <p14:sldId id="282"/>
            <p14:sldId id="296"/>
            <p14:sldId id="295"/>
            <p14:sldId id="285"/>
            <p14:sldId id="287"/>
            <p14:sldId id="289"/>
            <p14:sldId id="267"/>
            <p14:sldId id="290"/>
            <p14:sldId id="291"/>
            <p14:sldId id="292"/>
            <p14:sldId id="294"/>
            <p14:sldId id="288"/>
            <p14:sldId id="260"/>
            <p14:sldId id="293"/>
            <p14:sldId id="280"/>
            <p14:sldId id="28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000"/>
    <a:srgbClr val="CC0000"/>
    <a:srgbClr val="E2B700"/>
    <a:srgbClr val="074A77"/>
    <a:srgbClr val="053555"/>
    <a:srgbClr val="1C4972"/>
    <a:srgbClr val="043454"/>
    <a:srgbClr val="06436E"/>
    <a:srgbClr val="FFD54F"/>
    <a:srgbClr val="EDD41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006" autoAdjust="0"/>
    <p:restoredTop sz="82592" autoAdjust="0"/>
  </p:normalViewPr>
  <p:slideViewPr>
    <p:cSldViewPr snapToGrid="0">
      <p:cViewPr varScale="1">
        <p:scale>
          <a:sx n="136" d="100"/>
          <a:sy n="136" d="100"/>
        </p:scale>
        <p:origin x="1112"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8F4CDC9-625C-4D02-8167-EEB69B5F34AF}" type="datetimeFigureOut">
              <a:rPr lang="en-CA" smtClean="0"/>
              <a:t>2022-09-26</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FBBAE98-5C07-4302-8E02-2F0B61F0CC5C}" type="slidenum">
              <a:rPr lang="en-CA" smtClean="0"/>
              <a:t>‹#›</a:t>
            </a:fld>
            <a:endParaRPr lang="en-CA"/>
          </a:p>
        </p:txBody>
      </p:sp>
    </p:spTree>
    <p:extLst>
      <p:ext uri="{BB962C8B-B14F-4D97-AF65-F5344CB8AC3E}">
        <p14:creationId xmlns:p14="http://schemas.microsoft.com/office/powerpoint/2010/main" val="23831266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everyone and welcome to the final presentation of my capstone project on study of reinforcement learning using the game of snake</a:t>
            </a:r>
            <a:endParaRPr lang="en-CA" dirty="0"/>
          </a:p>
        </p:txBody>
      </p:sp>
      <p:sp>
        <p:nvSpPr>
          <p:cNvPr id="4" name="Slide Number Placeholder 3"/>
          <p:cNvSpPr>
            <a:spLocks noGrp="1"/>
          </p:cNvSpPr>
          <p:nvPr>
            <p:ph type="sldNum" sz="quarter" idx="5"/>
          </p:nvPr>
        </p:nvSpPr>
        <p:spPr/>
        <p:txBody>
          <a:bodyPr/>
          <a:lstStyle/>
          <a:p>
            <a:fld id="{6FBBAE98-5C07-4302-8E02-2F0B61F0CC5C}" type="slidenum">
              <a:rPr lang="en-CA" smtClean="0"/>
              <a:t>1</a:t>
            </a:fld>
            <a:endParaRPr lang="en-CA"/>
          </a:p>
        </p:txBody>
      </p:sp>
    </p:spTree>
    <p:extLst>
      <p:ext uri="{BB962C8B-B14F-4D97-AF65-F5344CB8AC3E}">
        <p14:creationId xmlns:p14="http://schemas.microsoft.com/office/powerpoint/2010/main" val="2623994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CA" dirty="0"/>
              <a:t>Thus our Q-table for the snake game is 8 times 4 times 8 times 3 big....... That’s around 768 state action pairs.... </a:t>
            </a:r>
          </a:p>
          <a:p>
            <a:pPr marL="171450" indent="-171450">
              <a:buFont typeface="Arial" panose="020B0604020202020204" pitchFamily="34" charset="0"/>
              <a:buChar char="•"/>
            </a:pPr>
            <a:r>
              <a:rPr lang="en-CA" dirty="0"/>
              <a:t>Some of these state action pairs are more frequent than other.... Some are nearly impossible... </a:t>
            </a:r>
          </a:p>
          <a:p>
            <a:pPr marL="171450" indent="-171450">
              <a:buFont typeface="Arial" panose="020B0604020202020204" pitchFamily="34" charset="0"/>
              <a:buChar char="•"/>
            </a:pPr>
            <a:r>
              <a:rPr lang="en-CA" dirty="0"/>
              <a:t>The snake then uses this q table for learning.... It writes in this table during its exploration steps and reads and updates it during the exploitation steps.</a:t>
            </a:r>
          </a:p>
        </p:txBody>
      </p:sp>
      <p:sp>
        <p:nvSpPr>
          <p:cNvPr id="4" name="Slide Number Placeholder 3"/>
          <p:cNvSpPr>
            <a:spLocks noGrp="1"/>
          </p:cNvSpPr>
          <p:nvPr>
            <p:ph type="sldNum" sz="quarter" idx="5"/>
          </p:nvPr>
        </p:nvSpPr>
        <p:spPr/>
        <p:txBody>
          <a:bodyPr/>
          <a:lstStyle/>
          <a:p>
            <a:fld id="{6FBBAE98-5C07-4302-8E02-2F0B61F0CC5C}" type="slidenum">
              <a:rPr lang="en-CA" smtClean="0"/>
              <a:t>10</a:t>
            </a:fld>
            <a:endParaRPr lang="en-CA"/>
          </a:p>
        </p:txBody>
      </p:sp>
    </p:spTree>
    <p:extLst>
      <p:ext uri="{BB962C8B-B14F-4D97-AF65-F5344CB8AC3E}">
        <p14:creationId xmlns:p14="http://schemas.microsoft.com/office/powerpoint/2010/main" val="23405963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CA" dirty="0"/>
              <a:t>Based on this q-table and training the agent for a few thousand episodes, along with adjusting certain training parameters...... Eventually the snake was able to get to the food....</a:t>
            </a:r>
          </a:p>
        </p:txBody>
      </p:sp>
      <p:sp>
        <p:nvSpPr>
          <p:cNvPr id="4" name="Slide Number Placeholder 3"/>
          <p:cNvSpPr>
            <a:spLocks noGrp="1"/>
          </p:cNvSpPr>
          <p:nvPr>
            <p:ph type="sldNum" sz="quarter" idx="5"/>
          </p:nvPr>
        </p:nvSpPr>
        <p:spPr/>
        <p:txBody>
          <a:bodyPr/>
          <a:lstStyle/>
          <a:p>
            <a:fld id="{6FBBAE98-5C07-4302-8E02-2F0B61F0CC5C}" type="slidenum">
              <a:rPr lang="en-CA" smtClean="0"/>
              <a:t>11</a:t>
            </a:fld>
            <a:endParaRPr lang="en-CA"/>
          </a:p>
        </p:txBody>
      </p:sp>
    </p:spTree>
    <p:extLst>
      <p:ext uri="{BB962C8B-B14F-4D97-AF65-F5344CB8AC3E}">
        <p14:creationId xmlns:p14="http://schemas.microsoft.com/office/powerpoint/2010/main" val="29732068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CA" dirty="0"/>
              <a:t>These are performance graphs from one such training run...... On the left,  we can see that the average length of snake grew from 4 to 16 over a period of 2000 episodes and on the right we se during this time the average number of steps survived by the snake also grew to around 300.</a:t>
            </a:r>
          </a:p>
        </p:txBody>
      </p:sp>
      <p:sp>
        <p:nvSpPr>
          <p:cNvPr id="4" name="Slide Number Placeholder 3"/>
          <p:cNvSpPr>
            <a:spLocks noGrp="1"/>
          </p:cNvSpPr>
          <p:nvPr>
            <p:ph type="sldNum" sz="quarter" idx="5"/>
          </p:nvPr>
        </p:nvSpPr>
        <p:spPr/>
        <p:txBody>
          <a:bodyPr/>
          <a:lstStyle/>
          <a:p>
            <a:fld id="{6FBBAE98-5C07-4302-8E02-2F0B61F0CC5C}" type="slidenum">
              <a:rPr lang="en-CA" smtClean="0"/>
              <a:t>12</a:t>
            </a:fld>
            <a:endParaRPr lang="en-CA"/>
          </a:p>
        </p:txBody>
      </p:sp>
    </p:spTree>
    <p:extLst>
      <p:ext uri="{BB962C8B-B14F-4D97-AF65-F5344CB8AC3E}">
        <p14:creationId xmlns:p14="http://schemas.microsoft.com/office/powerpoint/2010/main" val="41433929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I modified the snake game environment to make it more advanced... I introduced obstacles which spawned at two random locations on the grid and ran the model trained on the regular game on to this advanced version....  We can notice the snake is trying to avoid the new obstacles...</a:t>
            </a:r>
          </a:p>
          <a:p>
            <a:endParaRPr lang="en-CA" dirty="0"/>
          </a:p>
        </p:txBody>
      </p:sp>
      <p:sp>
        <p:nvSpPr>
          <p:cNvPr id="4" name="Slide Number Placeholder 3"/>
          <p:cNvSpPr>
            <a:spLocks noGrp="1"/>
          </p:cNvSpPr>
          <p:nvPr>
            <p:ph type="sldNum" sz="quarter" idx="5"/>
          </p:nvPr>
        </p:nvSpPr>
        <p:spPr/>
        <p:txBody>
          <a:bodyPr/>
          <a:lstStyle/>
          <a:p>
            <a:fld id="{6FBBAE98-5C07-4302-8E02-2F0B61F0CC5C}" type="slidenum">
              <a:rPr lang="en-CA" smtClean="0"/>
              <a:t>13</a:t>
            </a:fld>
            <a:endParaRPr lang="en-CA"/>
          </a:p>
        </p:txBody>
      </p:sp>
    </p:spTree>
    <p:extLst>
      <p:ext uri="{BB962C8B-B14F-4D97-AF65-F5344CB8AC3E}">
        <p14:creationId xmlns:p14="http://schemas.microsoft.com/office/powerpoint/2010/main" val="36303582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For future scope we can modify the reward –penalty system and check the behaviour of the snake....</a:t>
            </a:r>
          </a:p>
          <a:p>
            <a:r>
              <a:rPr lang="en-CA" dirty="0"/>
              <a:t>Also the advanced models are there to explore and compare....</a:t>
            </a:r>
          </a:p>
        </p:txBody>
      </p:sp>
      <p:sp>
        <p:nvSpPr>
          <p:cNvPr id="4" name="Slide Number Placeholder 3"/>
          <p:cNvSpPr>
            <a:spLocks noGrp="1"/>
          </p:cNvSpPr>
          <p:nvPr>
            <p:ph type="sldNum" sz="quarter" idx="5"/>
          </p:nvPr>
        </p:nvSpPr>
        <p:spPr/>
        <p:txBody>
          <a:bodyPr/>
          <a:lstStyle/>
          <a:p>
            <a:fld id="{6FBBAE98-5C07-4302-8E02-2F0B61F0CC5C}" type="slidenum">
              <a:rPr lang="en-CA" smtClean="0"/>
              <a:t>14</a:t>
            </a:fld>
            <a:endParaRPr lang="en-CA"/>
          </a:p>
        </p:txBody>
      </p:sp>
    </p:spTree>
    <p:extLst>
      <p:ext uri="{BB962C8B-B14F-4D97-AF65-F5344CB8AC3E}">
        <p14:creationId xmlns:p14="http://schemas.microsoft.com/office/powerpoint/2010/main" val="26444290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Imagine in the near future we humans are able to create the ultimate RL model... A perfect way for computers to perform experiential learning... </a:t>
            </a:r>
          </a:p>
          <a:p>
            <a:pPr marL="228600" indent="-228600">
              <a:buAutoNum type="arabicPeriod"/>
            </a:pPr>
            <a:r>
              <a:rPr lang="en-CA" dirty="0"/>
              <a:t>Maybe we can give it the problem of solving the traffic congestion of a city </a:t>
            </a:r>
          </a:p>
          <a:p>
            <a:pPr marL="228600" indent="-228600">
              <a:buAutoNum type="arabicPeriod"/>
            </a:pPr>
            <a:r>
              <a:rPr lang="en-CA" dirty="0"/>
              <a:t>Or we can ask it to provide the optimum distribution chains for vaccines</a:t>
            </a:r>
          </a:p>
          <a:p>
            <a:pPr marL="228600" indent="-228600">
              <a:buAutoNum type="arabicPeriod"/>
            </a:pPr>
            <a:r>
              <a:rPr lang="en-CA" dirty="0"/>
              <a:t>Or maybe we can ask it to develop the vaccines.... Who knows.... The possibilities might be endless....</a:t>
            </a:r>
          </a:p>
          <a:p>
            <a:endParaRPr lang="en-CA" dirty="0"/>
          </a:p>
          <a:p>
            <a:endParaRPr lang="en-CA" dirty="0"/>
          </a:p>
        </p:txBody>
      </p:sp>
      <p:sp>
        <p:nvSpPr>
          <p:cNvPr id="4" name="Slide Number Placeholder 3"/>
          <p:cNvSpPr>
            <a:spLocks noGrp="1"/>
          </p:cNvSpPr>
          <p:nvPr>
            <p:ph type="sldNum" sz="quarter" idx="5"/>
          </p:nvPr>
        </p:nvSpPr>
        <p:spPr/>
        <p:txBody>
          <a:bodyPr/>
          <a:lstStyle/>
          <a:p>
            <a:fld id="{6FBBAE98-5C07-4302-8E02-2F0B61F0CC5C}" type="slidenum">
              <a:rPr lang="en-CA" smtClean="0"/>
              <a:t>15</a:t>
            </a:fld>
            <a:endParaRPr lang="en-CA"/>
          </a:p>
        </p:txBody>
      </p:sp>
    </p:spTree>
    <p:extLst>
      <p:ext uri="{BB962C8B-B14F-4D97-AF65-F5344CB8AC3E}">
        <p14:creationId xmlns:p14="http://schemas.microsoft.com/office/powerpoint/2010/main" val="15154114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CA" dirty="0"/>
          </a:p>
        </p:txBody>
      </p:sp>
      <p:sp>
        <p:nvSpPr>
          <p:cNvPr id="4" name="Slide Number Placeholder 3"/>
          <p:cNvSpPr>
            <a:spLocks noGrp="1"/>
          </p:cNvSpPr>
          <p:nvPr>
            <p:ph type="sldNum" sz="quarter" idx="5"/>
          </p:nvPr>
        </p:nvSpPr>
        <p:spPr/>
        <p:txBody>
          <a:bodyPr/>
          <a:lstStyle/>
          <a:p>
            <a:fld id="{6FBBAE98-5C07-4302-8E02-2F0B61F0CC5C}" type="slidenum">
              <a:rPr lang="en-CA" smtClean="0"/>
              <a:t>16</a:t>
            </a:fld>
            <a:endParaRPr lang="en-CA"/>
          </a:p>
        </p:txBody>
      </p:sp>
    </p:spTree>
    <p:extLst>
      <p:ext uri="{BB962C8B-B14F-4D97-AF65-F5344CB8AC3E}">
        <p14:creationId xmlns:p14="http://schemas.microsoft.com/office/powerpoint/2010/main" val="2235133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CA" dirty="0"/>
          </a:p>
        </p:txBody>
      </p:sp>
      <p:sp>
        <p:nvSpPr>
          <p:cNvPr id="4" name="Slide Number Placeholder 3"/>
          <p:cNvSpPr>
            <a:spLocks noGrp="1"/>
          </p:cNvSpPr>
          <p:nvPr>
            <p:ph type="sldNum" sz="quarter" idx="5"/>
          </p:nvPr>
        </p:nvSpPr>
        <p:spPr/>
        <p:txBody>
          <a:bodyPr/>
          <a:lstStyle/>
          <a:p>
            <a:fld id="{6FBBAE98-5C07-4302-8E02-2F0B61F0CC5C}" type="slidenum">
              <a:rPr lang="en-CA" smtClean="0"/>
              <a:t>17</a:t>
            </a:fld>
            <a:endParaRPr lang="en-CA"/>
          </a:p>
        </p:txBody>
      </p:sp>
    </p:spTree>
    <p:extLst>
      <p:ext uri="{BB962C8B-B14F-4D97-AF65-F5344CB8AC3E}">
        <p14:creationId xmlns:p14="http://schemas.microsoft.com/office/powerpoint/2010/main" val="419601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The flow of todays presentation is as follows:</a:t>
            </a:r>
          </a:p>
          <a:p>
            <a:pPr marL="0" indent="0">
              <a:buNone/>
            </a:pPr>
            <a:r>
              <a:rPr lang="en-CA" dirty="0"/>
              <a:t>Firstly introduction </a:t>
            </a:r>
          </a:p>
          <a:p>
            <a:pPr marL="0" indent="0">
              <a:buNone/>
            </a:pPr>
            <a:r>
              <a:rPr lang="en-CA" dirty="0"/>
              <a:t>-- followed by What is meant by Reinforcement Learning </a:t>
            </a:r>
          </a:p>
          <a:p>
            <a:pPr marL="0" indent="0">
              <a:buNone/>
            </a:pPr>
            <a:r>
              <a:rPr lang="en-CA" dirty="0"/>
              <a:t>-- then understanding the Markov Decision Process </a:t>
            </a:r>
          </a:p>
          <a:p>
            <a:pPr marL="0" indent="0">
              <a:buNone/>
            </a:pPr>
            <a:r>
              <a:rPr lang="en-CA" dirty="0"/>
              <a:t>-- knowing what is meant by q-learning </a:t>
            </a:r>
          </a:p>
          <a:p>
            <a:pPr marL="0" indent="0">
              <a:buNone/>
            </a:pPr>
            <a:r>
              <a:rPr lang="en-CA" dirty="0"/>
              <a:t>--my implementation of reinforcement learning on a custom snake game </a:t>
            </a:r>
          </a:p>
          <a:p>
            <a:pPr marL="0" indent="0">
              <a:buNone/>
            </a:pPr>
            <a:r>
              <a:rPr lang="en-CA" dirty="0"/>
              <a:t>-- future action plans </a:t>
            </a:r>
          </a:p>
          <a:p>
            <a:pPr marL="0" indent="0">
              <a:buNone/>
            </a:pPr>
            <a:r>
              <a:rPr lang="en-CA" dirty="0"/>
              <a:t>-- and finally conclusion.</a:t>
            </a:r>
          </a:p>
        </p:txBody>
      </p:sp>
      <p:sp>
        <p:nvSpPr>
          <p:cNvPr id="4" name="Slide Number Placeholder 3"/>
          <p:cNvSpPr>
            <a:spLocks noGrp="1"/>
          </p:cNvSpPr>
          <p:nvPr>
            <p:ph type="sldNum" sz="quarter" idx="5"/>
          </p:nvPr>
        </p:nvSpPr>
        <p:spPr/>
        <p:txBody>
          <a:bodyPr/>
          <a:lstStyle/>
          <a:p>
            <a:fld id="{6FBBAE98-5C07-4302-8E02-2F0B61F0CC5C}" type="slidenum">
              <a:rPr lang="en-CA" smtClean="0"/>
              <a:t>2</a:t>
            </a:fld>
            <a:endParaRPr lang="en-CA"/>
          </a:p>
        </p:txBody>
      </p:sp>
    </p:spTree>
    <p:extLst>
      <p:ext uri="{BB962C8B-B14F-4D97-AF65-F5344CB8AC3E}">
        <p14:creationId xmlns:p14="http://schemas.microsoft.com/office/powerpoint/2010/main" val="16144579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solidFill>
                  <a:srgbClr val="FFC000"/>
                </a:solidFill>
              </a:rPr>
              <a:t>The objective of this project to create a basic understanding of reinforcement learning by looking at the q-learning method to solve a problem statement</a:t>
            </a:r>
          </a:p>
        </p:txBody>
      </p:sp>
      <p:sp>
        <p:nvSpPr>
          <p:cNvPr id="4" name="Slide Number Placeholder 3"/>
          <p:cNvSpPr>
            <a:spLocks noGrp="1"/>
          </p:cNvSpPr>
          <p:nvPr>
            <p:ph type="sldNum" sz="quarter" idx="5"/>
          </p:nvPr>
        </p:nvSpPr>
        <p:spPr/>
        <p:txBody>
          <a:bodyPr/>
          <a:lstStyle/>
          <a:p>
            <a:fld id="{6FBBAE98-5C07-4302-8E02-2F0B61F0CC5C}" type="slidenum">
              <a:rPr lang="en-CA" smtClean="0"/>
              <a:t>3</a:t>
            </a:fld>
            <a:endParaRPr lang="en-CA"/>
          </a:p>
        </p:txBody>
      </p:sp>
    </p:spTree>
    <p:extLst>
      <p:ext uri="{BB962C8B-B14F-4D97-AF65-F5344CB8AC3E}">
        <p14:creationId xmlns:p14="http://schemas.microsoft.com/office/powerpoint/2010/main" val="35409041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What is reinforcement learning?</a:t>
            </a:r>
          </a:p>
          <a:p>
            <a:r>
              <a:rPr lang="en-CA" dirty="0"/>
              <a:t>Reinforcement learning is....  </a:t>
            </a:r>
            <a:r>
              <a:rPr lang="en-CA" dirty="0" err="1"/>
              <a:t>Ummmmm</a:t>
            </a:r>
            <a:r>
              <a:rPr lang="en-CA" dirty="0"/>
              <a:t>.........Sorry......... I am sorry guys but I cannot do it.... </a:t>
            </a:r>
          </a:p>
        </p:txBody>
      </p:sp>
      <p:sp>
        <p:nvSpPr>
          <p:cNvPr id="4" name="Slide Number Placeholder 3"/>
          <p:cNvSpPr>
            <a:spLocks noGrp="1"/>
          </p:cNvSpPr>
          <p:nvPr>
            <p:ph type="sldNum" sz="quarter" idx="5"/>
          </p:nvPr>
        </p:nvSpPr>
        <p:spPr/>
        <p:txBody>
          <a:bodyPr/>
          <a:lstStyle/>
          <a:p>
            <a:fld id="{6FBBAE98-5C07-4302-8E02-2F0B61F0CC5C}" type="slidenum">
              <a:rPr lang="en-CA" smtClean="0"/>
              <a:t>4</a:t>
            </a:fld>
            <a:endParaRPr lang="en-CA"/>
          </a:p>
        </p:txBody>
      </p:sp>
    </p:spTree>
    <p:extLst>
      <p:ext uri="{BB962C8B-B14F-4D97-AF65-F5344CB8AC3E}">
        <p14:creationId xmlns:p14="http://schemas.microsoft.com/office/powerpoint/2010/main" val="31789993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I’m sorry....I cannot go on explaining my capstone to you guys like this.... because its boring!... Well its actually unfair....its unfair to just show you’ll the results and not taking you on the journey.... Lets start from the beginning.....</a:t>
            </a:r>
          </a:p>
          <a:p>
            <a:endParaRPr lang="en-CA" dirty="0"/>
          </a:p>
          <a:p>
            <a:r>
              <a:rPr lang="en-CA" dirty="0"/>
              <a:t>It all started with an idea... </a:t>
            </a:r>
          </a:p>
          <a:p>
            <a:endParaRPr lang="en-CA" dirty="0"/>
          </a:p>
          <a:p>
            <a:endParaRPr lang="en-CA" dirty="0"/>
          </a:p>
        </p:txBody>
      </p:sp>
      <p:sp>
        <p:nvSpPr>
          <p:cNvPr id="4" name="Slide Number Placeholder 3"/>
          <p:cNvSpPr>
            <a:spLocks noGrp="1"/>
          </p:cNvSpPr>
          <p:nvPr>
            <p:ph type="sldNum" sz="quarter" idx="5"/>
          </p:nvPr>
        </p:nvSpPr>
        <p:spPr/>
        <p:txBody>
          <a:bodyPr/>
          <a:lstStyle/>
          <a:p>
            <a:fld id="{6FBBAE98-5C07-4302-8E02-2F0B61F0CC5C}" type="slidenum">
              <a:rPr lang="en-CA" smtClean="0"/>
              <a:t>5</a:t>
            </a:fld>
            <a:endParaRPr lang="en-CA"/>
          </a:p>
        </p:txBody>
      </p:sp>
    </p:spTree>
    <p:extLst>
      <p:ext uri="{BB962C8B-B14F-4D97-AF65-F5344CB8AC3E}">
        <p14:creationId xmlns:p14="http://schemas.microsoft.com/office/powerpoint/2010/main" val="9612160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An idea...  Why were all my project ideas rejected?</a:t>
            </a:r>
          </a:p>
          <a:p>
            <a:endParaRPr lang="en-CA" dirty="0"/>
          </a:p>
          <a:p>
            <a:r>
              <a:rPr lang="en-CA" dirty="0" err="1"/>
              <a:t>Hehehe</a:t>
            </a:r>
            <a:endParaRPr lang="en-CA" dirty="0"/>
          </a:p>
          <a:p>
            <a:endParaRPr lang="en-CA" dirty="0"/>
          </a:p>
          <a:p>
            <a:r>
              <a:rPr lang="en-CA" dirty="0"/>
              <a:t>But seriously... An idea.... What if computers could learn like humans can... </a:t>
            </a:r>
            <a:r>
              <a:rPr lang="en-CA" sz="1200" b="0" dirty="0">
                <a:solidFill>
                  <a:schemeClr val="accent4"/>
                </a:solidFill>
              </a:rPr>
              <a:t>or maybe like dogs</a:t>
            </a:r>
            <a:r>
              <a:rPr lang="en-CA" sz="1400" b="0" dirty="0">
                <a:solidFill>
                  <a:schemeClr val="accent4"/>
                </a:solidFill>
              </a:rPr>
              <a:t>.... What if the idea of experiential learning is taken to its max....</a:t>
            </a:r>
          </a:p>
          <a:p>
            <a:endParaRPr lang="en-CA" sz="1400" b="0" dirty="0">
              <a:solidFill>
                <a:schemeClr val="accent4"/>
              </a:solidFill>
            </a:endParaRPr>
          </a:p>
          <a:p>
            <a:r>
              <a:rPr lang="en-CA" dirty="0"/>
              <a:t>It’s a fascinating concept to think about... Maybe for me it started off as a fun project....however, as I think about it more, the more it becomes bizarre</a:t>
            </a:r>
          </a:p>
        </p:txBody>
      </p:sp>
      <p:sp>
        <p:nvSpPr>
          <p:cNvPr id="4" name="Slide Number Placeholder 3"/>
          <p:cNvSpPr>
            <a:spLocks noGrp="1"/>
          </p:cNvSpPr>
          <p:nvPr>
            <p:ph type="sldNum" sz="quarter" idx="5"/>
          </p:nvPr>
        </p:nvSpPr>
        <p:spPr/>
        <p:txBody>
          <a:bodyPr/>
          <a:lstStyle/>
          <a:p>
            <a:fld id="{6FBBAE98-5C07-4302-8E02-2F0B61F0CC5C}" type="slidenum">
              <a:rPr lang="en-CA" smtClean="0"/>
              <a:t>6</a:t>
            </a:fld>
            <a:endParaRPr lang="en-CA"/>
          </a:p>
        </p:txBody>
      </p:sp>
    </p:spTree>
    <p:extLst>
      <p:ext uri="{BB962C8B-B14F-4D97-AF65-F5344CB8AC3E}">
        <p14:creationId xmlns:p14="http://schemas.microsoft.com/office/powerpoint/2010/main" val="9566370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From the start I was determined to build my own environment and apply the RL model on it. To justify it I used an analogy of cars...</a:t>
            </a:r>
          </a:p>
          <a:p>
            <a:endParaRPr lang="en-CA" dirty="0"/>
          </a:p>
          <a:p>
            <a:r>
              <a:rPr lang="en-CA" dirty="0"/>
              <a:t>Many can drive a car, but fewer can understand how it actually works internally.... How cool would it be if we could build a car and drive it too...</a:t>
            </a:r>
          </a:p>
          <a:p>
            <a:endParaRPr lang="en-CA" dirty="0"/>
          </a:p>
          <a:p>
            <a:r>
              <a:rPr lang="en-CA" dirty="0"/>
              <a:t>Similarly, I thought it is easier to apply an RL algorithm to a problem and see the results, however it would be more fun to first design the problem to influence and understand model behaviour.</a:t>
            </a:r>
          </a:p>
        </p:txBody>
      </p:sp>
      <p:sp>
        <p:nvSpPr>
          <p:cNvPr id="4" name="Slide Number Placeholder 3"/>
          <p:cNvSpPr>
            <a:spLocks noGrp="1"/>
          </p:cNvSpPr>
          <p:nvPr>
            <p:ph type="sldNum" sz="quarter" idx="5"/>
          </p:nvPr>
        </p:nvSpPr>
        <p:spPr/>
        <p:txBody>
          <a:bodyPr/>
          <a:lstStyle/>
          <a:p>
            <a:fld id="{6FBBAE98-5C07-4302-8E02-2F0B61F0CC5C}" type="slidenum">
              <a:rPr lang="en-CA" smtClean="0"/>
              <a:t>7</a:t>
            </a:fld>
            <a:endParaRPr lang="en-CA"/>
          </a:p>
        </p:txBody>
      </p:sp>
    </p:spTree>
    <p:extLst>
      <p:ext uri="{BB962C8B-B14F-4D97-AF65-F5344CB8AC3E}">
        <p14:creationId xmlns:p14="http://schemas.microsoft.com/office/powerpoint/2010/main" val="10894609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 design of the snake game environment is like a regular snake game</a:t>
            </a:r>
          </a:p>
          <a:p>
            <a:pPr marL="171450" indent="-171450">
              <a:buFont typeface="Arial" panose="020B0604020202020204" pitchFamily="34" charset="0"/>
              <a:buChar char="•"/>
            </a:pPr>
            <a:r>
              <a:rPr lang="en-US" dirty="0"/>
              <a:t>The snake is given a reward of +10 whenever it eats the food.</a:t>
            </a:r>
          </a:p>
          <a:p>
            <a:pPr marL="171450" indent="-171450">
              <a:buFont typeface="Arial" panose="020B0604020202020204" pitchFamily="34" charset="0"/>
              <a:buChar char="•"/>
            </a:pPr>
            <a:r>
              <a:rPr lang="en-US" dirty="0"/>
              <a:t>And it is given a penalty of -10 whenever it dies.</a:t>
            </a:r>
          </a:p>
          <a:p>
            <a:pPr marL="171450" indent="-171450">
              <a:buFont typeface="Arial" panose="020B0604020202020204" pitchFamily="34" charset="0"/>
              <a:buChar char="•"/>
            </a:pPr>
            <a:r>
              <a:rPr lang="en-US" dirty="0"/>
              <a:t>However, there is a change… </a:t>
            </a:r>
          </a:p>
          <a:p>
            <a:pPr marL="171450" indent="-171450">
              <a:buFont typeface="Arial" panose="020B0604020202020204" pitchFamily="34" charset="0"/>
              <a:buChar char="•"/>
            </a:pPr>
            <a:r>
              <a:rPr lang="en-US" dirty="0"/>
              <a:t>When we human play the game we look at the food on the game grid and navigate the little snake towards it by hitting the appropriate keys. This is something that the little snake agent cannot do on its own and it requires some help.</a:t>
            </a:r>
          </a:p>
          <a:p>
            <a:pPr marL="171450" indent="-171450">
              <a:buFont typeface="Arial" panose="020B0604020202020204" pitchFamily="34" charset="0"/>
              <a:buChar char="•"/>
            </a:pPr>
            <a:r>
              <a:rPr lang="en-CA" dirty="0"/>
              <a:t>The help is provided by the environment...</a:t>
            </a:r>
          </a:p>
        </p:txBody>
      </p:sp>
      <p:sp>
        <p:nvSpPr>
          <p:cNvPr id="4" name="Slide Number Placeholder 3"/>
          <p:cNvSpPr>
            <a:spLocks noGrp="1"/>
          </p:cNvSpPr>
          <p:nvPr>
            <p:ph type="sldNum" sz="quarter" idx="5"/>
          </p:nvPr>
        </p:nvSpPr>
        <p:spPr/>
        <p:txBody>
          <a:bodyPr/>
          <a:lstStyle/>
          <a:p>
            <a:fld id="{6FBBAE98-5C07-4302-8E02-2F0B61F0CC5C}" type="slidenum">
              <a:rPr lang="en-CA" smtClean="0"/>
              <a:t>8</a:t>
            </a:fld>
            <a:endParaRPr lang="en-CA"/>
          </a:p>
        </p:txBody>
      </p:sp>
    </p:spTree>
    <p:extLst>
      <p:ext uri="{BB962C8B-B14F-4D97-AF65-F5344CB8AC3E}">
        <p14:creationId xmlns:p14="http://schemas.microsoft.com/office/powerpoint/2010/main" val="42931038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CA" dirty="0"/>
              <a:t>The environment is designed in such a way that it provides an observation space to the snake... Kind of like a snapshot of things around it....</a:t>
            </a:r>
          </a:p>
          <a:p>
            <a:pPr marL="171450" indent="-171450">
              <a:buFont typeface="Arial" panose="020B0604020202020204" pitchFamily="34" charset="0"/>
              <a:buChar char="•"/>
            </a:pPr>
            <a:r>
              <a:rPr lang="en-CA" dirty="0"/>
              <a:t>At any given movement it tells it 3 things</a:t>
            </a:r>
          </a:p>
          <a:p>
            <a:pPr marL="171450" indent="-171450">
              <a:buFont typeface="Arial" panose="020B0604020202020204" pitchFamily="34" charset="0"/>
              <a:buChar char="•"/>
            </a:pPr>
            <a:r>
              <a:rPr lang="en-CA" dirty="0"/>
              <a:t>1. whether there is danger around the snake’s head</a:t>
            </a:r>
          </a:p>
          <a:p>
            <a:pPr marL="171450" indent="-171450">
              <a:buFont typeface="Arial" panose="020B0604020202020204" pitchFamily="34" charset="0"/>
              <a:buChar char="•"/>
            </a:pPr>
            <a:r>
              <a:rPr lang="en-CA" dirty="0"/>
              <a:t>2. in which direction is the snake moving---- up, down, left, right</a:t>
            </a:r>
          </a:p>
          <a:p>
            <a:pPr marL="171450" indent="-171450">
              <a:buFont typeface="Arial" panose="020B0604020202020204" pitchFamily="34" charset="0"/>
              <a:buChar char="•"/>
            </a:pPr>
            <a:r>
              <a:rPr lang="en-CA" dirty="0"/>
              <a:t>3. and the relative food location </a:t>
            </a:r>
            <a:r>
              <a:rPr lang="en-CA" dirty="0" err="1"/>
              <a:t>wrt</a:t>
            </a:r>
            <a:r>
              <a:rPr lang="en-CA" dirty="0"/>
              <a:t> to the snake head</a:t>
            </a:r>
          </a:p>
          <a:p>
            <a:pPr marL="171450" indent="-171450">
              <a:buFont typeface="Arial" panose="020B0604020202020204" pitchFamily="34" charset="0"/>
              <a:buChar char="•"/>
            </a:pPr>
            <a:r>
              <a:rPr lang="en-CA" dirty="0"/>
              <a:t>All this information is coded in Boolean cases and later mapped to </a:t>
            </a:r>
            <a:r>
              <a:rPr lang="en-CA" dirty="0" err="1"/>
              <a:t>intergers</a:t>
            </a:r>
            <a:r>
              <a:rPr lang="en-CA" dirty="0"/>
              <a:t> and we get and observation space depicted by a tuple of 3 integers...</a:t>
            </a:r>
          </a:p>
          <a:p>
            <a:pPr marL="171450" indent="-171450">
              <a:buFont typeface="Arial" panose="020B0604020202020204" pitchFamily="34" charset="0"/>
              <a:buChar char="•"/>
            </a:pPr>
            <a:r>
              <a:rPr lang="en-CA" dirty="0"/>
              <a:t>Based on this information the snake can choose 1 of 3 actions...... Whether to remain going straight, turn left or turn right.</a:t>
            </a:r>
          </a:p>
        </p:txBody>
      </p:sp>
      <p:sp>
        <p:nvSpPr>
          <p:cNvPr id="4" name="Slide Number Placeholder 3"/>
          <p:cNvSpPr>
            <a:spLocks noGrp="1"/>
          </p:cNvSpPr>
          <p:nvPr>
            <p:ph type="sldNum" sz="quarter" idx="5"/>
          </p:nvPr>
        </p:nvSpPr>
        <p:spPr/>
        <p:txBody>
          <a:bodyPr/>
          <a:lstStyle/>
          <a:p>
            <a:fld id="{6FBBAE98-5C07-4302-8E02-2F0B61F0CC5C}" type="slidenum">
              <a:rPr lang="en-CA" smtClean="0"/>
              <a:t>9</a:t>
            </a:fld>
            <a:endParaRPr lang="en-CA"/>
          </a:p>
        </p:txBody>
      </p:sp>
    </p:spTree>
    <p:extLst>
      <p:ext uri="{BB962C8B-B14F-4D97-AF65-F5344CB8AC3E}">
        <p14:creationId xmlns:p14="http://schemas.microsoft.com/office/powerpoint/2010/main" val="1067728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CDE265-BA8D-972C-F6FA-65B06197A70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FE869446-F976-5FFD-39AC-944CD472254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DA4635A7-1FA1-94BD-7D68-568E9E51D24C}"/>
              </a:ext>
            </a:extLst>
          </p:cNvPr>
          <p:cNvSpPr>
            <a:spLocks noGrp="1"/>
          </p:cNvSpPr>
          <p:nvPr>
            <p:ph type="dt" sz="half" idx="10"/>
          </p:nvPr>
        </p:nvSpPr>
        <p:spPr/>
        <p:txBody>
          <a:bodyPr/>
          <a:lstStyle/>
          <a:p>
            <a:fld id="{AD3C27D3-40B6-4874-9DBE-11B7C0C3993D}" type="datetime1">
              <a:rPr lang="en-CA" smtClean="0"/>
              <a:t>2022-09-26</a:t>
            </a:fld>
            <a:endParaRPr lang="en-CA"/>
          </a:p>
        </p:txBody>
      </p:sp>
      <p:sp>
        <p:nvSpPr>
          <p:cNvPr id="5" name="Footer Placeholder 4">
            <a:extLst>
              <a:ext uri="{FF2B5EF4-FFF2-40B4-BE49-F238E27FC236}">
                <a16:creationId xmlns:a16="http://schemas.microsoft.com/office/drawing/2014/main" id="{624F8886-91C3-FEDC-3BA1-94A64DC18801}"/>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C31E057C-04FC-1FA5-3409-46368D427C0A}"/>
              </a:ext>
            </a:extLst>
          </p:cNvPr>
          <p:cNvSpPr>
            <a:spLocks noGrp="1"/>
          </p:cNvSpPr>
          <p:nvPr>
            <p:ph type="sldNum" sz="quarter" idx="12"/>
          </p:nvPr>
        </p:nvSpPr>
        <p:spPr/>
        <p:txBody>
          <a:bodyPr/>
          <a:lstStyle/>
          <a:p>
            <a:fld id="{EC507029-7A73-49FC-950B-FA58C2BA0A1B}" type="slidenum">
              <a:rPr lang="en-CA" smtClean="0"/>
              <a:t>‹#›</a:t>
            </a:fld>
            <a:endParaRPr lang="en-CA"/>
          </a:p>
        </p:txBody>
      </p:sp>
    </p:spTree>
    <p:extLst>
      <p:ext uri="{BB962C8B-B14F-4D97-AF65-F5344CB8AC3E}">
        <p14:creationId xmlns:p14="http://schemas.microsoft.com/office/powerpoint/2010/main" val="1982261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A2268-AB8E-511F-5160-C7AC2CBBF804}"/>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5FDBEC68-67A4-AD64-93E0-A59E2E9F2B9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C046908A-D3A2-B259-C9E2-E3F58DA75587}"/>
              </a:ext>
            </a:extLst>
          </p:cNvPr>
          <p:cNvSpPr>
            <a:spLocks noGrp="1"/>
          </p:cNvSpPr>
          <p:nvPr>
            <p:ph type="dt" sz="half" idx="10"/>
          </p:nvPr>
        </p:nvSpPr>
        <p:spPr/>
        <p:txBody>
          <a:bodyPr/>
          <a:lstStyle/>
          <a:p>
            <a:fld id="{14BEF4D3-66E9-4914-98CA-0CF61CCD85A5}" type="datetime1">
              <a:rPr lang="en-CA" smtClean="0"/>
              <a:t>2022-09-26</a:t>
            </a:fld>
            <a:endParaRPr lang="en-CA"/>
          </a:p>
        </p:txBody>
      </p:sp>
      <p:sp>
        <p:nvSpPr>
          <p:cNvPr id="5" name="Footer Placeholder 4">
            <a:extLst>
              <a:ext uri="{FF2B5EF4-FFF2-40B4-BE49-F238E27FC236}">
                <a16:creationId xmlns:a16="http://schemas.microsoft.com/office/drawing/2014/main" id="{1C2A46C6-BE8F-50EC-7A6C-3688A15AB8F4}"/>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3F221943-E095-F692-D3DA-6966EBB7E600}"/>
              </a:ext>
            </a:extLst>
          </p:cNvPr>
          <p:cNvSpPr>
            <a:spLocks noGrp="1"/>
          </p:cNvSpPr>
          <p:nvPr>
            <p:ph type="sldNum" sz="quarter" idx="12"/>
          </p:nvPr>
        </p:nvSpPr>
        <p:spPr/>
        <p:txBody>
          <a:bodyPr/>
          <a:lstStyle/>
          <a:p>
            <a:fld id="{EC507029-7A73-49FC-950B-FA58C2BA0A1B}" type="slidenum">
              <a:rPr lang="en-CA" smtClean="0"/>
              <a:t>‹#›</a:t>
            </a:fld>
            <a:endParaRPr lang="en-CA"/>
          </a:p>
        </p:txBody>
      </p:sp>
    </p:spTree>
    <p:extLst>
      <p:ext uri="{BB962C8B-B14F-4D97-AF65-F5344CB8AC3E}">
        <p14:creationId xmlns:p14="http://schemas.microsoft.com/office/powerpoint/2010/main" val="302903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AEB05E5-D208-FE51-A641-84603D019E5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17B8DA01-16BD-E4FD-4F85-AF354D9A9AF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3825BA63-1951-4211-7524-531153921E8D}"/>
              </a:ext>
            </a:extLst>
          </p:cNvPr>
          <p:cNvSpPr>
            <a:spLocks noGrp="1"/>
          </p:cNvSpPr>
          <p:nvPr>
            <p:ph type="dt" sz="half" idx="10"/>
          </p:nvPr>
        </p:nvSpPr>
        <p:spPr/>
        <p:txBody>
          <a:bodyPr/>
          <a:lstStyle/>
          <a:p>
            <a:fld id="{8C99BB1E-BBF5-47C5-97D8-BC64DA451351}" type="datetime1">
              <a:rPr lang="en-CA" smtClean="0"/>
              <a:t>2022-09-26</a:t>
            </a:fld>
            <a:endParaRPr lang="en-CA"/>
          </a:p>
        </p:txBody>
      </p:sp>
      <p:sp>
        <p:nvSpPr>
          <p:cNvPr id="5" name="Footer Placeholder 4">
            <a:extLst>
              <a:ext uri="{FF2B5EF4-FFF2-40B4-BE49-F238E27FC236}">
                <a16:creationId xmlns:a16="http://schemas.microsoft.com/office/drawing/2014/main" id="{6D9ECE09-84CC-DDAD-5EB7-B71C42F39A37}"/>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C8764D24-3D2B-EC72-5158-EC8A2AE4A588}"/>
              </a:ext>
            </a:extLst>
          </p:cNvPr>
          <p:cNvSpPr>
            <a:spLocks noGrp="1"/>
          </p:cNvSpPr>
          <p:nvPr>
            <p:ph type="sldNum" sz="quarter" idx="12"/>
          </p:nvPr>
        </p:nvSpPr>
        <p:spPr/>
        <p:txBody>
          <a:bodyPr/>
          <a:lstStyle/>
          <a:p>
            <a:fld id="{EC507029-7A73-49FC-950B-FA58C2BA0A1B}" type="slidenum">
              <a:rPr lang="en-CA" smtClean="0"/>
              <a:t>‹#›</a:t>
            </a:fld>
            <a:endParaRPr lang="en-CA"/>
          </a:p>
        </p:txBody>
      </p:sp>
    </p:spTree>
    <p:extLst>
      <p:ext uri="{BB962C8B-B14F-4D97-AF65-F5344CB8AC3E}">
        <p14:creationId xmlns:p14="http://schemas.microsoft.com/office/powerpoint/2010/main" val="10341022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3B1D21-EDFD-CD3B-B921-351F6479592B}"/>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B5CD6132-AE09-735E-C731-437966A55ED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0CAD73AE-9806-4493-7E95-387230134E7D}"/>
              </a:ext>
            </a:extLst>
          </p:cNvPr>
          <p:cNvSpPr>
            <a:spLocks noGrp="1"/>
          </p:cNvSpPr>
          <p:nvPr>
            <p:ph type="dt" sz="half" idx="10"/>
          </p:nvPr>
        </p:nvSpPr>
        <p:spPr/>
        <p:txBody>
          <a:bodyPr/>
          <a:lstStyle/>
          <a:p>
            <a:fld id="{3965093A-14ED-431B-B252-E572812E91AC}" type="datetime1">
              <a:rPr lang="en-CA" smtClean="0"/>
              <a:t>2022-09-26</a:t>
            </a:fld>
            <a:endParaRPr lang="en-CA"/>
          </a:p>
        </p:txBody>
      </p:sp>
      <p:sp>
        <p:nvSpPr>
          <p:cNvPr id="5" name="Footer Placeholder 4">
            <a:extLst>
              <a:ext uri="{FF2B5EF4-FFF2-40B4-BE49-F238E27FC236}">
                <a16:creationId xmlns:a16="http://schemas.microsoft.com/office/drawing/2014/main" id="{859221A8-52A2-8FA1-A879-00B0012FF77A}"/>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A5AEE568-B590-18E3-7EDA-C47EEF1412CD}"/>
              </a:ext>
            </a:extLst>
          </p:cNvPr>
          <p:cNvSpPr>
            <a:spLocks noGrp="1"/>
          </p:cNvSpPr>
          <p:nvPr>
            <p:ph type="sldNum" sz="quarter" idx="12"/>
          </p:nvPr>
        </p:nvSpPr>
        <p:spPr/>
        <p:txBody>
          <a:bodyPr/>
          <a:lstStyle/>
          <a:p>
            <a:fld id="{EC507029-7A73-49FC-950B-FA58C2BA0A1B}" type="slidenum">
              <a:rPr lang="en-CA" smtClean="0"/>
              <a:t>‹#›</a:t>
            </a:fld>
            <a:endParaRPr lang="en-CA"/>
          </a:p>
        </p:txBody>
      </p:sp>
    </p:spTree>
    <p:extLst>
      <p:ext uri="{BB962C8B-B14F-4D97-AF65-F5344CB8AC3E}">
        <p14:creationId xmlns:p14="http://schemas.microsoft.com/office/powerpoint/2010/main" val="1048562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4BBE6-3EC4-3783-4E99-1AA2873CC95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E1BAC709-451B-35AE-039F-FD233871BEF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9743E03-AB3B-BD0F-093B-C9ABC11BA9E5}"/>
              </a:ext>
            </a:extLst>
          </p:cNvPr>
          <p:cNvSpPr>
            <a:spLocks noGrp="1"/>
          </p:cNvSpPr>
          <p:nvPr>
            <p:ph type="dt" sz="half" idx="10"/>
          </p:nvPr>
        </p:nvSpPr>
        <p:spPr/>
        <p:txBody>
          <a:bodyPr/>
          <a:lstStyle/>
          <a:p>
            <a:fld id="{1569EBEE-02D7-4A05-A997-2ABE83F58C0B}" type="datetime1">
              <a:rPr lang="en-CA" smtClean="0"/>
              <a:t>2022-09-26</a:t>
            </a:fld>
            <a:endParaRPr lang="en-CA"/>
          </a:p>
        </p:txBody>
      </p:sp>
      <p:sp>
        <p:nvSpPr>
          <p:cNvPr id="5" name="Footer Placeholder 4">
            <a:extLst>
              <a:ext uri="{FF2B5EF4-FFF2-40B4-BE49-F238E27FC236}">
                <a16:creationId xmlns:a16="http://schemas.microsoft.com/office/drawing/2014/main" id="{10011E72-10E6-D188-4FE2-2F81A78CD8F9}"/>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948C675B-4382-B2AE-7659-7426C9508D18}"/>
              </a:ext>
            </a:extLst>
          </p:cNvPr>
          <p:cNvSpPr>
            <a:spLocks noGrp="1"/>
          </p:cNvSpPr>
          <p:nvPr>
            <p:ph type="sldNum" sz="quarter" idx="12"/>
          </p:nvPr>
        </p:nvSpPr>
        <p:spPr/>
        <p:txBody>
          <a:bodyPr/>
          <a:lstStyle/>
          <a:p>
            <a:fld id="{EC507029-7A73-49FC-950B-FA58C2BA0A1B}" type="slidenum">
              <a:rPr lang="en-CA" smtClean="0"/>
              <a:t>‹#›</a:t>
            </a:fld>
            <a:endParaRPr lang="en-CA"/>
          </a:p>
        </p:txBody>
      </p:sp>
    </p:spTree>
    <p:extLst>
      <p:ext uri="{BB962C8B-B14F-4D97-AF65-F5344CB8AC3E}">
        <p14:creationId xmlns:p14="http://schemas.microsoft.com/office/powerpoint/2010/main" val="180799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CF62B6-5D31-5B2E-C576-BF3761BC10C5}"/>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EA5F2326-6B51-B7BA-1B9E-8E8BBE4A297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EB478CCA-72C5-22AE-2817-1DD7C963A1D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E6FD863E-86AD-3D5B-9BFD-C574D165516F}"/>
              </a:ext>
            </a:extLst>
          </p:cNvPr>
          <p:cNvSpPr>
            <a:spLocks noGrp="1"/>
          </p:cNvSpPr>
          <p:nvPr>
            <p:ph type="dt" sz="half" idx="10"/>
          </p:nvPr>
        </p:nvSpPr>
        <p:spPr/>
        <p:txBody>
          <a:bodyPr/>
          <a:lstStyle/>
          <a:p>
            <a:fld id="{BEF4F5B5-42E6-4B24-8CA2-ABCBFD904FFF}" type="datetime1">
              <a:rPr lang="en-CA" smtClean="0"/>
              <a:t>2022-09-26</a:t>
            </a:fld>
            <a:endParaRPr lang="en-CA"/>
          </a:p>
        </p:txBody>
      </p:sp>
      <p:sp>
        <p:nvSpPr>
          <p:cNvPr id="6" name="Footer Placeholder 5">
            <a:extLst>
              <a:ext uri="{FF2B5EF4-FFF2-40B4-BE49-F238E27FC236}">
                <a16:creationId xmlns:a16="http://schemas.microsoft.com/office/drawing/2014/main" id="{CBE0B824-7F87-B7BB-E0DA-2D1C826CE532}"/>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900B49A5-22F5-86BB-893D-B9E7A3F006BF}"/>
              </a:ext>
            </a:extLst>
          </p:cNvPr>
          <p:cNvSpPr>
            <a:spLocks noGrp="1"/>
          </p:cNvSpPr>
          <p:nvPr>
            <p:ph type="sldNum" sz="quarter" idx="12"/>
          </p:nvPr>
        </p:nvSpPr>
        <p:spPr/>
        <p:txBody>
          <a:bodyPr/>
          <a:lstStyle/>
          <a:p>
            <a:fld id="{EC507029-7A73-49FC-950B-FA58C2BA0A1B}" type="slidenum">
              <a:rPr lang="en-CA" smtClean="0"/>
              <a:t>‹#›</a:t>
            </a:fld>
            <a:endParaRPr lang="en-CA"/>
          </a:p>
        </p:txBody>
      </p:sp>
    </p:spTree>
    <p:extLst>
      <p:ext uri="{BB962C8B-B14F-4D97-AF65-F5344CB8AC3E}">
        <p14:creationId xmlns:p14="http://schemas.microsoft.com/office/powerpoint/2010/main" val="139439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7E84A-93E4-A1AA-C300-32A1D015309D}"/>
              </a:ext>
            </a:extLst>
          </p:cNvPr>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1F348BE5-0156-52BF-8EB6-62F68CBC41A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D71EF25-8BE5-FB6C-DE2B-8DE38052D63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A5B041B5-B22A-C119-F08A-F2D8F25B1C7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6EBF1C8-3A47-B67B-A294-7F32B4F9E79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B2A0DD21-19AB-092F-FA7E-700E03FAACA0}"/>
              </a:ext>
            </a:extLst>
          </p:cNvPr>
          <p:cNvSpPr>
            <a:spLocks noGrp="1"/>
          </p:cNvSpPr>
          <p:nvPr>
            <p:ph type="dt" sz="half" idx="10"/>
          </p:nvPr>
        </p:nvSpPr>
        <p:spPr/>
        <p:txBody>
          <a:bodyPr/>
          <a:lstStyle/>
          <a:p>
            <a:fld id="{233573FA-A3B8-446F-8731-82608C764D16}" type="datetime1">
              <a:rPr lang="en-CA" smtClean="0"/>
              <a:t>2022-09-26</a:t>
            </a:fld>
            <a:endParaRPr lang="en-CA"/>
          </a:p>
        </p:txBody>
      </p:sp>
      <p:sp>
        <p:nvSpPr>
          <p:cNvPr id="8" name="Footer Placeholder 7">
            <a:extLst>
              <a:ext uri="{FF2B5EF4-FFF2-40B4-BE49-F238E27FC236}">
                <a16:creationId xmlns:a16="http://schemas.microsoft.com/office/drawing/2014/main" id="{A27F91C1-C411-926C-C419-8265B8680590}"/>
              </a:ext>
            </a:extLst>
          </p:cNvPr>
          <p:cNvSpPr>
            <a:spLocks noGrp="1"/>
          </p:cNvSpPr>
          <p:nvPr>
            <p:ph type="ftr" sz="quarter" idx="11"/>
          </p:nvPr>
        </p:nvSpPr>
        <p:spPr/>
        <p:txBody>
          <a:bodyPr/>
          <a:lstStyle/>
          <a:p>
            <a:endParaRPr lang="en-CA"/>
          </a:p>
        </p:txBody>
      </p:sp>
      <p:sp>
        <p:nvSpPr>
          <p:cNvPr id="9" name="Slide Number Placeholder 8">
            <a:extLst>
              <a:ext uri="{FF2B5EF4-FFF2-40B4-BE49-F238E27FC236}">
                <a16:creationId xmlns:a16="http://schemas.microsoft.com/office/drawing/2014/main" id="{96311A77-395E-C967-95A8-37B95851879C}"/>
              </a:ext>
            </a:extLst>
          </p:cNvPr>
          <p:cNvSpPr>
            <a:spLocks noGrp="1"/>
          </p:cNvSpPr>
          <p:nvPr>
            <p:ph type="sldNum" sz="quarter" idx="12"/>
          </p:nvPr>
        </p:nvSpPr>
        <p:spPr/>
        <p:txBody>
          <a:bodyPr/>
          <a:lstStyle/>
          <a:p>
            <a:fld id="{EC507029-7A73-49FC-950B-FA58C2BA0A1B}" type="slidenum">
              <a:rPr lang="en-CA" smtClean="0"/>
              <a:t>‹#›</a:t>
            </a:fld>
            <a:endParaRPr lang="en-CA"/>
          </a:p>
        </p:txBody>
      </p:sp>
    </p:spTree>
    <p:extLst>
      <p:ext uri="{BB962C8B-B14F-4D97-AF65-F5344CB8AC3E}">
        <p14:creationId xmlns:p14="http://schemas.microsoft.com/office/powerpoint/2010/main" val="1721686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214BF8-1F08-325C-E91B-DE0F92C233E1}"/>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079DCE17-70EE-BDA9-B4EE-350C990E32CB}"/>
              </a:ext>
            </a:extLst>
          </p:cNvPr>
          <p:cNvSpPr>
            <a:spLocks noGrp="1"/>
          </p:cNvSpPr>
          <p:nvPr>
            <p:ph type="dt" sz="half" idx="10"/>
          </p:nvPr>
        </p:nvSpPr>
        <p:spPr/>
        <p:txBody>
          <a:bodyPr/>
          <a:lstStyle/>
          <a:p>
            <a:fld id="{D6434539-6EB9-4E4B-9AAF-74BB4A3DE677}" type="datetime1">
              <a:rPr lang="en-CA" smtClean="0"/>
              <a:t>2022-09-26</a:t>
            </a:fld>
            <a:endParaRPr lang="en-CA"/>
          </a:p>
        </p:txBody>
      </p:sp>
      <p:sp>
        <p:nvSpPr>
          <p:cNvPr id="4" name="Footer Placeholder 3">
            <a:extLst>
              <a:ext uri="{FF2B5EF4-FFF2-40B4-BE49-F238E27FC236}">
                <a16:creationId xmlns:a16="http://schemas.microsoft.com/office/drawing/2014/main" id="{DF6B2498-F5E1-6F4B-C533-DAA6C41226EF}"/>
              </a:ext>
            </a:extLst>
          </p:cNvPr>
          <p:cNvSpPr>
            <a:spLocks noGrp="1"/>
          </p:cNvSpPr>
          <p:nvPr>
            <p:ph type="ftr" sz="quarter" idx="11"/>
          </p:nvPr>
        </p:nvSpPr>
        <p:spPr/>
        <p:txBody>
          <a:bodyPr/>
          <a:lstStyle/>
          <a:p>
            <a:endParaRPr lang="en-CA"/>
          </a:p>
        </p:txBody>
      </p:sp>
      <p:sp>
        <p:nvSpPr>
          <p:cNvPr id="5" name="Slide Number Placeholder 4">
            <a:extLst>
              <a:ext uri="{FF2B5EF4-FFF2-40B4-BE49-F238E27FC236}">
                <a16:creationId xmlns:a16="http://schemas.microsoft.com/office/drawing/2014/main" id="{ED6E3BF6-8DA5-890F-55B5-041A887481E8}"/>
              </a:ext>
            </a:extLst>
          </p:cNvPr>
          <p:cNvSpPr>
            <a:spLocks noGrp="1"/>
          </p:cNvSpPr>
          <p:nvPr>
            <p:ph type="sldNum" sz="quarter" idx="12"/>
          </p:nvPr>
        </p:nvSpPr>
        <p:spPr/>
        <p:txBody>
          <a:bodyPr/>
          <a:lstStyle/>
          <a:p>
            <a:fld id="{EC507029-7A73-49FC-950B-FA58C2BA0A1B}" type="slidenum">
              <a:rPr lang="en-CA" smtClean="0"/>
              <a:t>‹#›</a:t>
            </a:fld>
            <a:endParaRPr lang="en-CA"/>
          </a:p>
        </p:txBody>
      </p:sp>
    </p:spTree>
    <p:extLst>
      <p:ext uri="{BB962C8B-B14F-4D97-AF65-F5344CB8AC3E}">
        <p14:creationId xmlns:p14="http://schemas.microsoft.com/office/powerpoint/2010/main" val="1195249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7498C88-264C-0CF4-90DC-5EEF13FA958B}"/>
              </a:ext>
            </a:extLst>
          </p:cNvPr>
          <p:cNvSpPr>
            <a:spLocks noGrp="1"/>
          </p:cNvSpPr>
          <p:nvPr>
            <p:ph type="dt" sz="half" idx="10"/>
          </p:nvPr>
        </p:nvSpPr>
        <p:spPr/>
        <p:txBody>
          <a:bodyPr/>
          <a:lstStyle/>
          <a:p>
            <a:fld id="{DF732D93-4C97-4FD7-AC63-DEBCFE34A94A}" type="datetime1">
              <a:rPr lang="en-CA" smtClean="0"/>
              <a:t>2022-09-26</a:t>
            </a:fld>
            <a:endParaRPr lang="en-CA"/>
          </a:p>
        </p:txBody>
      </p:sp>
      <p:sp>
        <p:nvSpPr>
          <p:cNvPr id="3" name="Footer Placeholder 2">
            <a:extLst>
              <a:ext uri="{FF2B5EF4-FFF2-40B4-BE49-F238E27FC236}">
                <a16:creationId xmlns:a16="http://schemas.microsoft.com/office/drawing/2014/main" id="{AFE95C03-92F7-8F4D-0887-6B316A305097}"/>
              </a:ext>
            </a:extLst>
          </p:cNvPr>
          <p:cNvSpPr>
            <a:spLocks noGrp="1"/>
          </p:cNvSpPr>
          <p:nvPr>
            <p:ph type="ftr" sz="quarter" idx="11"/>
          </p:nvPr>
        </p:nvSpPr>
        <p:spPr/>
        <p:txBody>
          <a:bodyPr/>
          <a:lstStyle/>
          <a:p>
            <a:endParaRPr lang="en-CA"/>
          </a:p>
        </p:txBody>
      </p:sp>
      <p:sp>
        <p:nvSpPr>
          <p:cNvPr id="4" name="Slide Number Placeholder 3">
            <a:extLst>
              <a:ext uri="{FF2B5EF4-FFF2-40B4-BE49-F238E27FC236}">
                <a16:creationId xmlns:a16="http://schemas.microsoft.com/office/drawing/2014/main" id="{16CCC3EA-B273-2BCD-AE6A-D0D03FCA3083}"/>
              </a:ext>
            </a:extLst>
          </p:cNvPr>
          <p:cNvSpPr>
            <a:spLocks noGrp="1"/>
          </p:cNvSpPr>
          <p:nvPr>
            <p:ph type="sldNum" sz="quarter" idx="12"/>
          </p:nvPr>
        </p:nvSpPr>
        <p:spPr/>
        <p:txBody>
          <a:bodyPr/>
          <a:lstStyle/>
          <a:p>
            <a:fld id="{EC507029-7A73-49FC-950B-FA58C2BA0A1B}" type="slidenum">
              <a:rPr lang="en-CA" smtClean="0"/>
              <a:t>‹#›</a:t>
            </a:fld>
            <a:endParaRPr lang="en-CA"/>
          </a:p>
        </p:txBody>
      </p:sp>
    </p:spTree>
    <p:extLst>
      <p:ext uri="{BB962C8B-B14F-4D97-AF65-F5344CB8AC3E}">
        <p14:creationId xmlns:p14="http://schemas.microsoft.com/office/powerpoint/2010/main" val="3846243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0495B6-8C0E-31C2-3769-3BB6AFA5291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24A8D048-4461-B582-13E7-A6EE516F62A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7C77F0C4-2CBC-7721-0996-8710F811A85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9C6C180-82F4-FBC7-1DDA-0ED20ABF76E8}"/>
              </a:ext>
            </a:extLst>
          </p:cNvPr>
          <p:cNvSpPr>
            <a:spLocks noGrp="1"/>
          </p:cNvSpPr>
          <p:nvPr>
            <p:ph type="dt" sz="half" idx="10"/>
          </p:nvPr>
        </p:nvSpPr>
        <p:spPr/>
        <p:txBody>
          <a:bodyPr/>
          <a:lstStyle/>
          <a:p>
            <a:fld id="{1007331C-AFFB-45F9-8AF8-820B68130820}" type="datetime1">
              <a:rPr lang="en-CA" smtClean="0"/>
              <a:t>2022-09-26</a:t>
            </a:fld>
            <a:endParaRPr lang="en-CA"/>
          </a:p>
        </p:txBody>
      </p:sp>
      <p:sp>
        <p:nvSpPr>
          <p:cNvPr id="6" name="Footer Placeholder 5">
            <a:extLst>
              <a:ext uri="{FF2B5EF4-FFF2-40B4-BE49-F238E27FC236}">
                <a16:creationId xmlns:a16="http://schemas.microsoft.com/office/drawing/2014/main" id="{B76CDBDF-00C2-F81F-72AF-86F281BA5022}"/>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22E2EFA9-4095-4C6C-F3FA-2AA801C6757E}"/>
              </a:ext>
            </a:extLst>
          </p:cNvPr>
          <p:cNvSpPr>
            <a:spLocks noGrp="1"/>
          </p:cNvSpPr>
          <p:nvPr>
            <p:ph type="sldNum" sz="quarter" idx="12"/>
          </p:nvPr>
        </p:nvSpPr>
        <p:spPr/>
        <p:txBody>
          <a:bodyPr/>
          <a:lstStyle/>
          <a:p>
            <a:fld id="{EC507029-7A73-49FC-950B-FA58C2BA0A1B}" type="slidenum">
              <a:rPr lang="en-CA" smtClean="0"/>
              <a:t>‹#›</a:t>
            </a:fld>
            <a:endParaRPr lang="en-CA"/>
          </a:p>
        </p:txBody>
      </p:sp>
    </p:spTree>
    <p:extLst>
      <p:ext uri="{BB962C8B-B14F-4D97-AF65-F5344CB8AC3E}">
        <p14:creationId xmlns:p14="http://schemas.microsoft.com/office/powerpoint/2010/main" val="4211739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7124D6-6A93-69B0-B002-48A065EB078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3E30F550-28DE-87F5-4398-3C45BAC15BC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a:extLst>
              <a:ext uri="{FF2B5EF4-FFF2-40B4-BE49-F238E27FC236}">
                <a16:creationId xmlns:a16="http://schemas.microsoft.com/office/drawing/2014/main" id="{7FB7C60B-8F21-F725-4D32-EF8E2FE1A83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1077CBA-F099-6ED8-568F-68B2DA0DCD5B}"/>
              </a:ext>
            </a:extLst>
          </p:cNvPr>
          <p:cNvSpPr>
            <a:spLocks noGrp="1"/>
          </p:cNvSpPr>
          <p:nvPr>
            <p:ph type="dt" sz="half" idx="10"/>
          </p:nvPr>
        </p:nvSpPr>
        <p:spPr/>
        <p:txBody>
          <a:bodyPr/>
          <a:lstStyle/>
          <a:p>
            <a:fld id="{9B0A5D62-01BE-430C-8FF5-980650A0C232}" type="datetime1">
              <a:rPr lang="en-CA" smtClean="0"/>
              <a:t>2022-09-26</a:t>
            </a:fld>
            <a:endParaRPr lang="en-CA"/>
          </a:p>
        </p:txBody>
      </p:sp>
      <p:sp>
        <p:nvSpPr>
          <p:cNvPr id="6" name="Footer Placeholder 5">
            <a:extLst>
              <a:ext uri="{FF2B5EF4-FFF2-40B4-BE49-F238E27FC236}">
                <a16:creationId xmlns:a16="http://schemas.microsoft.com/office/drawing/2014/main" id="{A2F084D4-8472-8403-AADE-6C57BA90F4C1}"/>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C0CB933F-E094-04F6-47E0-2B0BCBC0CBE0}"/>
              </a:ext>
            </a:extLst>
          </p:cNvPr>
          <p:cNvSpPr>
            <a:spLocks noGrp="1"/>
          </p:cNvSpPr>
          <p:nvPr>
            <p:ph type="sldNum" sz="quarter" idx="12"/>
          </p:nvPr>
        </p:nvSpPr>
        <p:spPr/>
        <p:txBody>
          <a:bodyPr/>
          <a:lstStyle/>
          <a:p>
            <a:fld id="{EC507029-7A73-49FC-950B-FA58C2BA0A1B}" type="slidenum">
              <a:rPr lang="en-CA" smtClean="0"/>
              <a:t>‹#›</a:t>
            </a:fld>
            <a:endParaRPr lang="en-CA"/>
          </a:p>
        </p:txBody>
      </p:sp>
    </p:spTree>
    <p:extLst>
      <p:ext uri="{BB962C8B-B14F-4D97-AF65-F5344CB8AC3E}">
        <p14:creationId xmlns:p14="http://schemas.microsoft.com/office/powerpoint/2010/main" val="23051732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rgbClr val="074A77"/>
            </a:gs>
            <a:gs pos="100000">
              <a:srgbClr val="043454"/>
            </a:gs>
          </a:gsLst>
          <a:path path="circle">
            <a:fillToRect l="43000" r="43000" b="100000"/>
          </a:path>
          <a:tileRect/>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B20B2AC-6421-BA1A-A8A6-A8275678CD7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4708E29B-BD61-A254-74CF-169BAE9E48C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1EBB3693-30BA-8CFC-0DD6-4CA0679EAB0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4F0681-C275-4EB6-B7C7-228307031666}" type="datetime1">
              <a:rPr lang="en-CA" smtClean="0"/>
              <a:t>2022-09-26</a:t>
            </a:fld>
            <a:endParaRPr lang="en-CA"/>
          </a:p>
        </p:txBody>
      </p:sp>
      <p:sp>
        <p:nvSpPr>
          <p:cNvPr id="5" name="Footer Placeholder 4">
            <a:extLst>
              <a:ext uri="{FF2B5EF4-FFF2-40B4-BE49-F238E27FC236}">
                <a16:creationId xmlns:a16="http://schemas.microsoft.com/office/drawing/2014/main" id="{3BDA5ED0-FD1F-94EC-34A0-0C4458F2DF9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a:extLst>
              <a:ext uri="{FF2B5EF4-FFF2-40B4-BE49-F238E27FC236}">
                <a16:creationId xmlns:a16="http://schemas.microsoft.com/office/drawing/2014/main" id="{15254430-47CD-FAC9-F9B0-91C9EB0CB49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C507029-7A73-49FC-950B-FA58C2BA0A1B}" type="slidenum">
              <a:rPr lang="en-CA" smtClean="0"/>
              <a:t>‹#›</a:t>
            </a:fld>
            <a:endParaRPr lang="en-CA"/>
          </a:p>
        </p:txBody>
      </p:sp>
    </p:spTree>
    <p:extLst>
      <p:ext uri="{BB962C8B-B14F-4D97-AF65-F5344CB8AC3E}">
        <p14:creationId xmlns:p14="http://schemas.microsoft.com/office/powerpoint/2010/main" val="213860879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31.jpg"/></Relationships>
</file>

<file path=ppt/slides/_rels/slide11.xml.rels><?xml version="1.0" encoding="UTF-8" standalone="yes"?>
<Relationships xmlns="http://schemas.openxmlformats.org/package/2006/relationships"><Relationship Id="rId3" Type="http://schemas.openxmlformats.org/officeDocument/2006/relationships/image" Target="../media/image32.gif"/><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33.gif"/></Relationships>
</file>

<file path=ppt/slides/_rels/slide1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33.gif"/><Relationship Id="rId4" Type="http://schemas.openxmlformats.org/officeDocument/2006/relationships/image" Target="../media/image32.gif"/></Relationships>
</file>

<file path=ppt/slides/_rels/slide13.xml.rels><?xml version="1.0" encoding="UTF-8" standalone="yes"?>
<Relationships xmlns="http://schemas.openxmlformats.org/package/2006/relationships"><Relationship Id="rId3" Type="http://schemas.openxmlformats.org/officeDocument/2006/relationships/image" Target="../media/image35.gi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41.sv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39.svg"/><Relationship Id="rId5" Type="http://schemas.openxmlformats.org/officeDocument/2006/relationships/image" Target="../media/image38.png"/><Relationship Id="rId10" Type="http://schemas.openxmlformats.org/officeDocument/2006/relationships/image" Target="../media/image43.svg"/><Relationship Id="rId4" Type="http://schemas.openxmlformats.org/officeDocument/2006/relationships/image" Target="../media/image37.svg"/><Relationship Id="rId9" Type="http://schemas.openxmlformats.org/officeDocument/2006/relationships/image" Target="../media/image42.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3.sv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sv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image" Target="../media/image18.sv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2.svg"/><Relationship Id="rId11" Type="http://schemas.openxmlformats.org/officeDocument/2006/relationships/image" Target="../media/image17.png"/><Relationship Id="rId5" Type="http://schemas.openxmlformats.org/officeDocument/2006/relationships/image" Target="../media/image11.png"/><Relationship Id="rId10" Type="http://schemas.openxmlformats.org/officeDocument/2006/relationships/image" Target="../media/image16.svg"/><Relationship Id="rId4" Type="http://schemas.openxmlformats.org/officeDocument/2006/relationships/image" Target="../media/image10.svg"/><Relationship Id="rId9" Type="http://schemas.openxmlformats.org/officeDocument/2006/relationships/image" Target="../media/image15.png"/></Relationships>
</file>

<file path=ppt/slides/_rels/slide8.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9.png"/><Relationship Id="rId7"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1.svg"/><Relationship Id="rId5" Type="http://schemas.openxmlformats.org/officeDocument/2006/relationships/image" Target="../media/image20.png"/><Relationship Id="rId10" Type="http://schemas.openxmlformats.org/officeDocument/2006/relationships/image" Target="../media/image25.svg"/><Relationship Id="rId4" Type="http://schemas.microsoft.com/office/2007/relationships/hdphoto" Target="../media/hdphoto1.wdp"/><Relationship Id="rId9" Type="http://schemas.openxmlformats.org/officeDocument/2006/relationships/image" Target="../media/image24.png"/></Relationships>
</file>

<file path=ppt/slides/_rels/slide9.xml.rels><?xml version="1.0" encoding="UTF-8" standalone="yes"?>
<Relationships xmlns="http://schemas.openxmlformats.org/package/2006/relationships"><Relationship Id="rId8" Type="http://schemas.openxmlformats.org/officeDocument/2006/relationships/image" Target="../media/image29.sv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C5537-4B5A-E426-1FEF-431C0C102252}"/>
              </a:ext>
            </a:extLst>
          </p:cNvPr>
          <p:cNvSpPr>
            <a:spLocks noGrp="1"/>
          </p:cNvSpPr>
          <p:nvPr>
            <p:ph type="title"/>
          </p:nvPr>
        </p:nvSpPr>
        <p:spPr>
          <a:xfrm>
            <a:off x="838200" y="1664250"/>
            <a:ext cx="10515600" cy="1325563"/>
          </a:xfrm>
        </p:spPr>
        <p:txBody>
          <a:bodyPr>
            <a:normAutofit fontScale="90000"/>
          </a:bodyPr>
          <a:lstStyle/>
          <a:p>
            <a:pPr algn="ctr"/>
            <a:r>
              <a:rPr lang="en-CA" sz="5400" dirty="0">
                <a:solidFill>
                  <a:schemeClr val="accent4"/>
                </a:solidFill>
                <a:latin typeface="+mn-lt"/>
              </a:rPr>
              <a:t>Study of </a:t>
            </a:r>
            <a:r>
              <a:rPr lang="en-CA" sz="5400" dirty="0">
                <a:solidFill>
                  <a:srgbClr val="FFC000"/>
                </a:solidFill>
                <a:latin typeface="+mn-lt"/>
              </a:rPr>
              <a:t>Reinforcement</a:t>
            </a:r>
            <a:r>
              <a:rPr lang="en-CA" sz="5400" dirty="0">
                <a:solidFill>
                  <a:schemeClr val="accent4"/>
                </a:solidFill>
                <a:latin typeface="+mn-lt"/>
              </a:rPr>
              <a:t> Learning using Snake Game</a:t>
            </a:r>
          </a:p>
        </p:txBody>
      </p:sp>
      <p:sp>
        <p:nvSpPr>
          <p:cNvPr id="9" name="Slide Number Placeholder 8">
            <a:extLst>
              <a:ext uri="{FF2B5EF4-FFF2-40B4-BE49-F238E27FC236}">
                <a16:creationId xmlns:a16="http://schemas.microsoft.com/office/drawing/2014/main" id="{3BB2D80E-CBA0-E04A-64BA-6EF6B6CBBE6B}"/>
              </a:ext>
            </a:extLst>
          </p:cNvPr>
          <p:cNvSpPr>
            <a:spLocks noGrp="1"/>
          </p:cNvSpPr>
          <p:nvPr>
            <p:ph type="sldNum" sz="quarter" idx="12"/>
          </p:nvPr>
        </p:nvSpPr>
        <p:spPr/>
        <p:txBody>
          <a:bodyPr/>
          <a:lstStyle/>
          <a:p>
            <a:fld id="{EC507029-7A73-49FC-950B-FA58C2BA0A1B}" type="slidenum">
              <a:rPr lang="en-CA" smtClean="0"/>
              <a:t>1</a:t>
            </a:fld>
            <a:endParaRPr lang="en-CA" dirty="0"/>
          </a:p>
        </p:txBody>
      </p:sp>
      <p:sp>
        <p:nvSpPr>
          <p:cNvPr id="10" name="Slide Number Placeholder 8">
            <a:extLst>
              <a:ext uri="{FF2B5EF4-FFF2-40B4-BE49-F238E27FC236}">
                <a16:creationId xmlns:a16="http://schemas.microsoft.com/office/drawing/2014/main" id="{80BD1D56-D875-A873-8261-EBB1C881C300}"/>
              </a:ext>
            </a:extLst>
          </p:cNvPr>
          <p:cNvSpPr txBox="1">
            <a:spLocks/>
          </p:cNvSpPr>
          <p:nvPr/>
        </p:nvSpPr>
        <p:spPr>
          <a:xfrm>
            <a:off x="4674785" y="3773600"/>
            <a:ext cx="3053443" cy="636361"/>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CA" sz="1800" dirty="0">
                <a:solidFill>
                  <a:srgbClr val="FFC000"/>
                </a:solidFill>
              </a:rPr>
              <a:t>Pranav Panchal</a:t>
            </a:r>
          </a:p>
          <a:p>
            <a:pPr algn="ctr"/>
            <a:r>
              <a:rPr lang="en-CA" sz="1800" dirty="0" err="1">
                <a:solidFill>
                  <a:srgbClr val="FFC000"/>
                </a:solidFill>
              </a:rPr>
              <a:t>BrainStation</a:t>
            </a:r>
            <a:endParaRPr lang="en-CA" sz="1800" dirty="0">
              <a:solidFill>
                <a:srgbClr val="FFC000"/>
              </a:solidFill>
            </a:endParaRPr>
          </a:p>
        </p:txBody>
      </p:sp>
      <p:sp>
        <p:nvSpPr>
          <p:cNvPr id="3" name="Title 1">
            <a:extLst>
              <a:ext uri="{FF2B5EF4-FFF2-40B4-BE49-F238E27FC236}">
                <a16:creationId xmlns:a16="http://schemas.microsoft.com/office/drawing/2014/main" id="{F3877994-4713-6559-931E-1D0CEA38663D}"/>
              </a:ext>
            </a:extLst>
          </p:cNvPr>
          <p:cNvSpPr txBox="1">
            <a:spLocks/>
          </p:cNvSpPr>
          <p:nvPr/>
        </p:nvSpPr>
        <p:spPr>
          <a:xfrm>
            <a:off x="943706" y="3138640"/>
            <a:ext cx="10515600" cy="5807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CA" sz="2800" spc="900" dirty="0">
                <a:solidFill>
                  <a:schemeClr val="accent4"/>
                </a:solidFill>
                <a:cs typeface="Gautami" panose="020B0502040204020203" pitchFamily="34" charset="0"/>
              </a:rPr>
              <a:t>CAPSTONE PROJECT</a:t>
            </a:r>
          </a:p>
        </p:txBody>
      </p:sp>
    </p:spTree>
    <p:extLst>
      <p:ext uri="{BB962C8B-B14F-4D97-AF65-F5344CB8AC3E}">
        <p14:creationId xmlns:p14="http://schemas.microsoft.com/office/powerpoint/2010/main" val="2691115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8E02ED02-BAE3-C0FC-5230-5A8C76985672}"/>
              </a:ext>
            </a:extLst>
          </p:cNvPr>
          <p:cNvSpPr>
            <a:spLocks noGrp="1"/>
          </p:cNvSpPr>
          <p:nvPr>
            <p:ph type="sldNum" sz="quarter" idx="12"/>
          </p:nvPr>
        </p:nvSpPr>
        <p:spPr/>
        <p:txBody>
          <a:bodyPr/>
          <a:lstStyle/>
          <a:p>
            <a:fld id="{EC507029-7A73-49FC-950B-FA58C2BA0A1B}" type="slidenum">
              <a:rPr lang="en-CA" smtClean="0"/>
              <a:t>10</a:t>
            </a:fld>
            <a:endParaRPr lang="en-CA"/>
          </a:p>
        </p:txBody>
      </p:sp>
      <p:sp>
        <p:nvSpPr>
          <p:cNvPr id="7" name="Title 1">
            <a:extLst>
              <a:ext uri="{FF2B5EF4-FFF2-40B4-BE49-F238E27FC236}">
                <a16:creationId xmlns:a16="http://schemas.microsoft.com/office/drawing/2014/main" id="{50682B2F-D348-64D9-0A95-4C941423ADFC}"/>
              </a:ext>
            </a:extLst>
          </p:cNvPr>
          <p:cNvSpPr>
            <a:spLocks noGrp="1"/>
          </p:cNvSpPr>
          <p:nvPr>
            <p:ph type="title"/>
          </p:nvPr>
        </p:nvSpPr>
        <p:spPr>
          <a:xfrm>
            <a:off x="1006288" y="298683"/>
            <a:ext cx="10515600" cy="1325563"/>
          </a:xfrm>
        </p:spPr>
        <p:txBody>
          <a:bodyPr>
            <a:noAutofit/>
          </a:bodyPr>
          <a:lstStyle/>
          <a:p>
            <a:pPr algn="ctr"/>
            <a:r>
              <a:rPr lang="en-CA" b="1" dirty="0">
                <a:solidFill>
                  <a:schemeClr val="accent4"/>
                </a:solidFill>
              </a:rPr>
              <a:t>Q-Table</a:t>
            </a:r>
            <a:endParaRPr lang="en-CA" dirty="0">
              <a:solidFill>
                <a:schemeClr val="accent4"/>
              </a:solidFill>
            </a:endParaRPr>
          </a:p>
        </p:txBody>
      </p:sp>
      <p:sp>
        <p:nvSpPr>
          <p:cNvPr id="8" name="Title 1">
            <a:extLst>
              <a:ext uri="{FF2B5EF4-FFF2-40B4-BE49-F238E27FC236}">
                <a16:creationId xmlns:a16="http://schemas.microsoft.com/office/drawing/2014/main" id="{F6B1C3F2-B64F-3E7E-EE7B-77F66CEDB391}"/>
              </a:ext>
            </a:extLst>
          </p:cNvPr>
          <p:cNvSpPr txBox="1">
            <a:spLocks/>
          </p:cNvSpPr>
          <p:nvPr/>
        </p:nvSpPr>
        <p:spPr>
          <a:xfrm>
            <a:off x="1258306" y="1508459"/>
            <a:ext cx="3528645" cy="111369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CA" sz="3600" b="1" dirty="0">
                <a:solidFill>
                  <a:schemeClr val="accent4"/>
                </a:solidFill>
              </a:rPr>
              <a:t>8 x 4 x 8 x 3 = 768</a:t>
            </a:r>
            <a:endParaRPr lang="en-CA" sz="3600" dirty="0">
              <a:solidFill>
                <a:schemeClr val="accent4"/>
              </a:solidFill>
            </a:endParaRPr>
          </a:p>
        </p:txBody>
      </p:sp>
      <p:pic>
        <p:nvPicPr>
          <p:cNvPr id="10" name="Picture 9" descr="Chart, scatter chart&#10;&#10;Description automatically generated">
            <a:extLst>
              <a:ext uri="{FF2B5EF4-FFF2-40B4-BE49-F238E27FC236}">
                <a16:creationId xmlns:a16="http://schemas.microsoft.com/office/drawing/2014/main" id="{EFF381B2-37B2-B223-18F3-6926343AD0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0347" y="2396838"/>
            <a:ext cx="4895850" cy="3590925"/>
          </a:xfrm>
          <a:prstGeom prst="rect">
            <a:avLst/>
          </a:prstGeom>
        </p:spPr>
      </p:pic>
      <p:pic>
        <p:nvPicPr>
          <p:cNvPr id="12" name="Picture 11" descr="A picture containing circle&#10;&#10;Description automatically generated">
            <a:extLst>
              <a:ext uri="{FF2B5EF4-FFF2-40B4-BE49-F238E27FC236}">
                <a16:creationId xmlns:a16="http://schemas.microsoft.com/office/drawing/2014/main" id="{D59EA11B-0DF8-1E67-B0B9-249686279756}"/>
              </a:ext>
            </a:extLst>
          </p:cNvPr>
          <p:cNvPicPr>
            <a:picLocks noChangeAspect="1"/>
          </p:cNvPicPr>
          <p:nvPr/>
        </p:nvPicPr>
        <p:blipFill rotWithShape="1">
          <a:blip r:embed="rId4">
            <a:extLst>
              <a:ext uri="{28A0092B-C50C-407E-A947-70E740481C1C}">
                <a14:useLocalDpi xmlns:a14="http://schemas.microsoft.com/office/drawing/2010/main" val="0"/>
              </a:ext>
            </a:extLst>
          </a:blip>
          <a:srcRect b="8114"/>
          <a:stretch/>
        </p:blipFill>
        <p:spPr>
          <a:xfrm>
            <a:off x="7769824" y="2396838"/>
            <a:ext cx="3583976" cy="3511022"/>
          </a:xfrm>
          <a:prstGeom prst="rect">
            <a:avLst/>
          </a:prstGeom>
        </p:spPr>
      </p:pic>
      <p:sp>
        <p:nvSpPr>
          <p:cNvPr id="13" name="Title 1">
            <a:extLst>
              <a:ext uri="{FF2B5EF4-FFF2-40B4-BE49-F238E27FC236}">
                <a16:creationId xmlns:a16="http://schemas.microsoft.com/office/drawing/2014/main" id="{35EA70C7-3444-9ED4-9626-132AD85EBB2D}"/>
              </a:ext>
            </a:extLst>
          </p:cNvPr>
          <p:cNvSpPr txBox="1">
            <a:spLocks/>
          </p:cNvSpPr>
          <p:nvPr/>
        </p:nvSpPr>
        <p:spPr>
          <a:xfrm>
            <a:off x="5596197" y="3035108"/>
            <a:ext cx="2204307"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CA" sz="2800" b="1" dirty="0">
                <a:solidFill>
                  <a:schemeClr val="accent4"/>
                </a:solidFill>
              </a:rPr>
              <a:t>Learning</a:t>
            </a:r>
            <a:endParaRPr lang="en-CA" sz="2800" dirty="0">
              <a:solidFill>
                <a:schemeClr val="accent4"/>
              </a:solidFill>
            </a:endParaRPr>
          </a:p>
        </p:txBody>
      </p:sp>
      <p:sp>
        <p:nvSpPr>
          <p:cNvPr id="14" name="Arrow: Right 13">
            <a:extLst>
              <a:ext uri="{FF2B5EF4-FFF2-40B4-BE49-F238E27FC236}">
                <a16:creationId xmlns:a16="http://schemas.microsoft.com/office/drawing/2014/main" id="{B1FC5B49-7D49-009A-583C-86633393DDAE}"/>
              </a:ext>
            </a:extLst>
          </p:cNvPr>
          <p:cNvSpPr/>
          <p:nvPr/>
        </p:nvSpPr>
        <p:spPr>
          <a:xfrm>
            <a:off x="6264088" y="4152349"/>
            <a:ext cx="978408" cy="338093"/>
          </a:xfrm>
          <a:prstGeom prst="rightArrow">
            <a:avLst>
              <a:gd name="adj1" fmla="val 50000"/>
              <a:gd name="adj2" fmla="val 107332"/>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6064016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500"/>
                                        <p:tgtEl>
                                          <p:spTgt spid="13"/>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3" grpId="0"/>
      <p:bldP spid="1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8E02ED02-BAE3-C0FC-5230-5A8C76985672}"/>
              </a:ext>
            </a:extLst>
          </p:cNvPr>
          <p:cNvSpPr>
            <a:spLocks noGrp="1"/>
          </p:cNvSpPr>
          <p:nvPr>
            <p:ph type="sldNum" sz="quarter" idx="12"/>
          </p:nvPr>
        </p:nvSpPr>
        <p:spPr/>
        <p:txBody>
          <a:bodyPr/>
          <a:lstStyle/>
          <a:p>
            <a:fld id="{EC507029-7A73-49FC-950B-FA58C2BA0A1B}" type="slidenum">
              <a:rPr lang="en-CA" smtClean="0"/>
              <a:t>11</a:t>
            </a:fld>
            <a:endParaRPr lang="en-CA"/>
          </a:p>
        </p:txBody>
      </p:sp>
      <p:pic>
        <p:nvPicPr>
          <p:cNvPr id="13" name="Picture 12" descr="A screenshot of a computer&#10;&#10;Description automatically generated with low confidence">
            <a:extLst>
              <a:ext uri="{FF2B5EF4-FFF2-40B4-BE49-F238E27FC236}">
                <a16:creationId xmlns:a16="http://schemas.microsoft.com/office/drawing/2014/main" id="{AE7DB94F-68CA-1AA8-58C0-48F6509E14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2291" y="2046043"/>
            <a:ext cx="3627925" cy="3627925"/>
          </a:xfrm>
          <a:prstGeom prst="rect">
            <a:avLst/>
          </a:prstGeom>
        </p:spPr>
      </p:pic>
      <p:pic>
        <p:nvPicPr>
          <p:cNvPr id="15" name="Picture 14" descr="A picture containing chart&#10;&#10;Description automatically generated">
            <a:extLst>
              <a:ext uri="{FF2B5EF4-FFF2-40B4-BE49-F238E27FC236}">
                <a16:creationId xmlns:a16="http://schemas.microsoft.com/office/drawing/2014/main" id="{89492E1F-D14E-F173-6CB2-90F2D18AC1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21784" y="2007287"/>
            <a:ext cx="3627925" cy="3627925"/>
          </a:xfrm>
          <a:prstGeom prst="rect">
            <a:avLst/>
          </a:prstGeom>
        </p:spPr>
      </p:pic>
      <p:sp>
        <p:nvSpPr>
          <p:cNvPr id="18" name="Arrow: Right 17">
            <a:extLst>
              <a:ext uri="{FF2B5EF4-FFF2-40B4-BE49-F238E27FC236}">
                <a16:creationId xmlns:a16="http://schemas.microsoft.com/office/drawing/2014/main" id="{3BEFAA74-328F-67F7-1690-C332DE9F46E7}"/>
              </a:ext>
            </a:extLst>
          </p:cNvPr>
          <p:cNvSpPr/>
          <p:nvPr/>
        </p:nvSpPr>
        <p:spPr>
          <a:xfrm>
            <a:off x="5606796" y="3652204"/>
            <a:ext cx="978408" cy="338093"/>
          </a:xfrm>
          <a:prstGeom prst="rightArrow">
            <a:avLst>
              <a:gd name="adj1" fmla="val 50000"/>
              <a:gd name="adj2" fmla="val 107332"/>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CA"/>
          </a:p>
        </p:txBody>
      </p:sp>
      <p:sp>
        <p:nvSpPr>
          <p:cNvPr id="19" name="Title 1">
            <a:extLst>
              <a:ext uri="{FF2B5EF4-FFF2-40B4-BE49-F238E27FC236}">
                <a16:creationId xmlns:a16="http://schemas.microsoft.com/office/drawing/2014/main" id="{4B98B715-E098-C680-A3B1-5F15290B78AF}"/>
              </a:ext>
            </a:extLst>
          </p:cNvPr>
          <p:cNvSpPr txBox="1">
            <a:spLocks/>
          </p:cNvSpPr>
          <p:nvPr/>
        </p:nvSpPr>
        <p:spPr>
          <a:xfrm>
            <a:off x="841069" y="321155"/>
            <a:ext cx="105156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CA" b="1" dirty="0">
                <a:solidFill>
                  <a:schemeClr val="accent4"/>
                </a:solidFill>
              </a:rPr>
              <a:t>Training</a:t>
            </a:r>
            <a:endParaRPr lang="en-CA" dirty="0">
              <a:solidFill>
                <a:schemeClr val="accent4"/>
              </a:solidFill>
            </a:endParaRPr>
          </a:p>
        </p:txBody>
      </p:sp>
    </p:spTree>
    <p:extLst>
      <p:ext uri="{BB962C8B-B14F-4D97-AF65-F5344CB8AC3E}">
        <p14:creationId xmlns:p14="http://schemas.microsoft.com/office/powerpoint/2010/main" val="1841522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8E02ED02-BAE3-C0FC-5230-5A8C76985672}"/>
              </a:ext>
            </a:extLst>
          </p:cNvPr>
          <p:cNvSpPr>
            <a:spLocks noGrp="1"/>
          </p:cNvSpPr>
          <p:nvPr>
            <p:ph type="sldNum" sz="quarter" idx="12"/>
          </p:nvPr>
        </p:nvSpPr>
        <p:spPr/>
        <p:txBody>
          <a:bodyPr/>
          <a:lstStyle/>
          <a:p>
            <a:fld id="{EC507029-7A73-49FC-950B-FA58C2BA0A1B}" type="slidenum">
              <a:rPr lang="en-CA" smtClean="0"/>
              <a:t>12</a:t>
            </a:fld>
            <a:endParaRPr lang="en-CA"/>
          </a:p>
        </p:txBody>
      </p:sp>
      <p:sp>
        <p:nvSpPr>
          <p:cNvPr id="5" name="Rectangle 4">
            <a:extLst>
              <a:ext uri="{FF2B5EF4-FFF2-40B4-BE49-F238E27FC236}">
                <a16:creationId xmlns:a16="http://schemas.microsoft.com/office/drawing/2014/main" id="{3687DA71-1F1E-F531-7791-FF0B57153C61}"/>
              </a:ext>
            </a:extLst>
          </p:cNvPr>
          <p:cNvSpPr/>
          <p:nvPr/>
        </p:nvSpPr>
        <p:spPr>
          <a:xfrm>
            <a:off x="521676" y="3347607"/>
            <a:ext cx="5175739" cy="2731479"/>
          </a:xfrm>
          <a:prstGeom prst="rect">
            <a:avLst/>
          </a:prstGeom>
          <a:blipFill dpi="0" rotWithShape="1">
            <a:blip r:embed="rId3">
              <a:extLst>
                <a:ext uri="{28A0092B-C50C-407E-A947-70E740481C1C}">
                  <a14:useLocalDpi xmlns:a14="http://schemas.microsoft.com/office/drawing/2010/main" val="0"/>
                </a:ext>
              </a:extLst>
            </a:blip>
            <a:srcRect/>
            <a:stretch>
              <a:fillRect b="-198498"/>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8" name="Rectangle 7">
            <a:extLst>
              <a:ext uri="{FF2B5EF4-FFF2-40B4-BE49-F238E27FC236}">
                <a16:creationId xmlns:a16="http://schemas.microsoft.com/office/drawing/2014/main" id="{1457DCEB-8DC3-8939-F595-CFDE719050C5}"/>
              </a:ext>
            </a:extLst>
          </p:cNvPr>
          <p:cNvSpPr/>
          <p:nvPr/>
        </p:nvSpPr>
        <p:spPr>
          <a:xfrm>
            <a:off x="6494586" y="3347607"/>
            <a:ext cx="5175739" cy="2731479"/>
          </a:xfrm>
          <a:prstGeom prst="rect">
            <a:avLst/>
          </a:prstGeom>
          <a:blipFill dpi="0" rotWithShape="1">
            <a:blip r:embed="rId3">
              <a:extLst>
                <a:ext uri="{28A0092B-C50C-407E-A947-70E740481C1C}">
                  <a14:useLocalDpi xmlns:a14="http://schemas.microsoft.com/office/drawing/2010/main" val="0"/>
                </a:ext>
              </a:extLst>
            </a:blip>
            <a:srcRect/>
            <a:stretch>
              <a:fillRect t="-196780" b="-1934"/>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pic>
        <p:nvPicPr>
          <p:cNvPr id="2" name="Picture 1" descr="A screenshot of a computer&#10;&#10;Description automatically generated with low confidence">
            <a:extLst>
              <a:ext uri="{FF2B5EF4-FFF2-40B4-BE49-F238E27FC236}">
                <a16:creationId xmlns:a16="http://schemas.microsoft.com/office/drawing/2014/main" id="{90A9BA43-6902-1BD3-C091-37346B66BAA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70384" y="369645"/>
            <a:ext cx="1664678" cy="1664678"/>
          </a:xfrm>
          <a:prstGeom prst="rect">
            <a:avLst/>
          </a:prstGeom>
        </p:spPr>
      </p:pic>
      <p:pic>
        <p:nvPicPr>
          <p:cNvPr id="3" name="Picture 2" descr="A picture containing chart&#10;&#10;Description automatically generated">
            <a:extLst>
              <a:ext uri="{FF2B5EF4-FFF2-40B4-BE49-F238E27FC236}">
                <a16:creationId xmlns:a16="http://schemas.microsoft.com/office/drawing/2014/main" id="{4E2FE609-175E-5F20-188A-43E0BA70736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08712" y="369645"/>
            <a:ext cx="1664678" cy="1664678"/>
          </a:xfrm>
          <a:prstGeom prst="rect">
            <a:avLst/>
          </a:prstGeom>
        </p:spPr>
      </p:pic>
      <p:sp>
        <p:nvSpPr>
          <p:cNvPr id="4" name="Arrow: Right 3">
            <a:extLst>
              <a:ext uri="{FF2B5EF4-FFF2-40B4-BE49-F238E27FC236}">
                <a16:creationId xmlns:a16="http://schemas.microsoft.com/office/drawing/2014/main" id="{75420BE7-0B85-7DF5-FD9C-AF0488E2E327}"/>
              </a:ext>
            </a:extLst>
          </p:cNvPr>
          <p:cNvSpPr/>
          <p:nvPr/>
        </p:nvSpPr>
        <p:spPr>
          <a:xfrm>
            <a:off x="5697415" y="1201984"/>
            <a:ext cx="448944" cy="155134"/>
          </a:xfrm>
          <a:prstGeom prst="rightArrow">
            <a:avLst>
              <a:gd name="adj1" fmla="val 50000"/>
              <a:gd name="adj2" fmla="val 107332"/>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CA"/>
          </a:p>
        </p:txBody>
      </p:sp>
      <p:sp>
        <p:nvSpPr>
          <p:cNvPr id="7" name="Title 1">
            <a:extLst>
              <a:ext uri="{FF2B5EF4-FFF2-40B4-BE49-F238E27FC236}">
                <a16:creationId xmlns:a16="http://schemas.microsoft.com/office/drawing/2014/main" id="{D1E80100-5D18-4803-A5F9-5F848DA6A480}"/>
              </a:ext>
            </a:extLst>
          </p:cNvPr>
          <p:cNvSpPr>
            <a:spLocks noGrp="1"/>
          </p:cNvSpPr>
          <p:nvPr>
            <p:ph type="title"/>
          </p:nvPr>
        </p:nvSpPr>
        <p:spPr>
          <a:xfrm>
            <a:off x="1869831" y="2326604"/>
            <a:ext cx="2332892" cy="1325563"/>
          </a:xfrm>
        </p:spPr>
        <p:txBody>
          <a:bodyPr>
            <a:noAutofit/>
          </a:bodyPr>
          <a:lstStyle/>
          <a:p>
            <a:pPr algn="ctr"/>
            <a:r>
              <a:rPr lang="en-CA" sz="2800" b="1" dirty="0">
                <a:solidFill>
                  <a:schemeClr val="accent4"/>
                </a:solidFill>
              </a:rPr>
              <a:t>Snake length</a:t>
            </a:r>
            <a:endParaRPr lang="en-CA" sz="2800" dirty="0">
              <a:solidFill>
                <a:schemeClr val="accent4"/>
              </a:solidFill>
            </a:endParaRPr>
          </a:p>
        </p:txBody>
      </p:sp>
      <p:sp>
        <p:nvSpPr>
          <p:cNvPr id="9" name="Title 1">
            <a:extLst>
              <a:ext uri="{FF2B5EF4-FFF2-40B4-BE49-F238E27FC236}">
                <a16:creationId xmlns:a16="http://schemas.microsoft.com/office/drawing/2014/main" id="{1E71E845-A119-0443-DEB0-BFC204552114}"/>
              </a:ext>
            </a:extLst>
          </p:cNvPr>
          <p:cNvSpPr txBox="1">
            <a:spLocks/>
          </p:cNvSpPr>
          <p:nvPr/>
        </p:nvSpPr>
        <p:spPr>
          <a:xfrm>
            <a:off x="7250723" y="2326603"/>
            <a:ext cx="3792416"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CA" sz="2800" b="1" dirty="0">
                <a:solidFill>
                  <a:schemeClr val="accent4"/>
                </a:solidFill>
              </a:rPr>
              <a:t>Number of game steps</a:t>
            </a:r>
            <a:endParaRPr lang="en-CA" sz="2800" dirty="0">
              <a:solidFill>
                <a:schemeClr val="accent4"/>
              </a:solidFill>
            </a:endParaRPr>
          </a:p>
        </p:txBody>
      </p:sp>
    </p:spTree>
    <p:extLst>
      <p:ext uri="{BB962C8B-B14F-4D97-AF65-F5344CB8AC3E}">
        <p14:creationId xmlns:p14="http://schemas.microsoft.com/office/powerpoint/2010/main" val="3688212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P spid="4" grpId="0" animBg="1"/>
      <p:bldP spid="7" grpId="0"/>
      <p:bldP spid="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C5537-4B5A-E426-1FEF-431C0C102252}"/>
              </a:ext>
            </a:extLst>
          </p:cNvPr>
          <p:cNvSpPr>
            <a:spLocks noGrp="1"/>
          </p:cNvSpPr>
          <p:nvPr>
            <p:ph type="title"/>
          </p:nvPr>
        </p:nvSpPr>
        <p:spPr>
          <a:xfrm>
            <a:off x="1601094" y="2708686"/>
            <a:ext cx="3821723" cy="1325563"/>
          </a:xfrm>
        </p:spPr>
        <p:txBody>
          <a:bodyPr>
            <a:normAutofit/>
          </a:bodyPr>
          <a:lstStyle/>
          <a:p>
            <a:pPr algn="ctr"/>
            <a:r>
              <a:rPr lang="en-CA" b="1" dirty="0">
                <a:solidFill>
                  <a:schemeClr val="accent4"/>
                </a:solidFill>
              </a:rPr>
              <a:t>Bonus</a:t>
            </a:r>
            <a:endParaRPr lang="en-CA" dirty="0">
              <a:solidFill>
                <a:schemeClr val="accent4"/>
              </a:solidFill>
            </a:endParaRPr>
          </a:p>
        </p:txBody>
      </p:sp>
      <p:sp>
        <p:nvSpPr>
          <p:cNvPr id="6" name="Slide Number Placeholder 5">
            <a:extLst>
              <a:ext uri="{FF2B5EF4-FFF2-40B4-BE49-F238E27FC236}">
                <a16:creationId xmlns:a16="http://schemas.microsoft.com/office/drawing/2014/main" id="{5337BF02-AC50-BBB6-5695-6B20B000EB8A}"/>
              </a:ext>
            </a:extLst>
          </p:cNvPr>
          <p:cNvSpPr>
            <a:spLocks noGrp="1"/>
          </p:cNvSpPr>
          <p:nvPr>
            <p:ph type="sldNum" sz="quarter" idx="12"/>
          </p:nvPr>
        </p:nvSpPr>
        <p:spPr/>
        <p:txBody>
          <a:bodyPr/>
          <a:lstStyle/>
          <a:p>
            <a:fld id="{EC507029-7A73-49FC-950B-FA58C2BA0A1B}" type="slidenum">
              <a:rPr lang="en-CA" smtClean="0"/>
              <a:t>13</a:t>
            </a:fld>
            <a:endParaRPr lang="en-CA"/>
          </a:p>
        </p:txBody>
      </p:sp>
      <p:pic>
        <p:nvPicPr>
          <p:cNvPr id="4" name="Picture 3" descr="Chart, scatter chart&#10;&#10;Description automatically generated">
            <a:extLst>
              <a:ext uri="{FF2B5EF4-FFF2-40B4-BE49-F238E27FC236}">
                <a16:creationId xmlns:a16="http://schemas.microsoft.com/office/drawing/2014/main" id="{64506A1E-C266-54C0-F467-F1D6C6AEC8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69184" y="1362045"/>
            <a:ext cx="4018847" cy="4018847"/>
          </a:xfrm>
          <a:prstGeom prst="rect">
            <a:avLst/>
          </a:prstGeom>
        </p:spPr>
      </p:pic>
    </p:spTree>
    <p:extLst>
      <p:ext uri="{BB962C8B-B14F-4D97-AF65-F5344CB8AC3E}">
        <p14:creationId xmlns:p14="http://schemas.microsoft.com/office/powerpoint/2010/main" val="2671780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3A616C1-E107-18BA-7013-27B001AB2D51}"/>
              </a:ext>
            </a:extLst>
          </p:cNvPr>
          <p:cNvSpPr>
            <a:spLocks noGrp="1"/>
          </p:cNvSpPr>
          <p:nvPr>
            <p:ph idx="1"/>
          </p:nvPr>
        </p:nvSpPr>
        <p:spPr>
          <a:xfrm>
            <a:off x="838200" y="1825625"/>
            <a:ext cx="10515600" cy="3351742"/>
          </a:xfrm>
        </p:spPr>
        <p:txBody>
          <a:bodyPr>
            <a:normAutofit/>
          </a:bodyPr>
          <a:lstStyle/>
          <a:p>
            <a:pPr marL="0" indent="0" algn="l">
              <a:buNone/>
            </a:pPr>
            <a:r>
              <a:rPr lang="en-US" dirty="0">
                <a:solidFill>
                  <a:schemeClr val="accent4"/>
                </a:solidFill>
              </a:rPr>
              <a:t>- </a:t>
            </a:r>
            <a:r>
              <a:rPr lang="en-US" strike="sngStrike" dirty="0">
                <a:solidFill>
                  <a:schemeClr val="accent4"/>
                </a:solidFill>
              </a:rPr>
              <a:t>Modify the environment to introduce obstacles and observe whether the model can adapt.</a:t>
            </a:r>
          </a:p>
          <a:p>
            <a:pPr marL="514350" indent="-514350" algn="l">
              <a:buAutoNum type="alphaUcPeriod"/>
            </a:pPr>
            <a:endParaRPr lang="en-US" dirty="0">
              <a:solidFill>
                <a:schemeClr val="accent4"/>
              </a:solidFill>
            </a:endParaRPr>
          </a:p>
          <a:p>
            <a:pPr marL="0" indent="0" algn="l">
              <a:buNone/>
            </a:pPr>
            <a:r>
              <a:rPr lang="en-US" dirty="0">
                <a:solidFill>
                  <a:schemeClr val="accent4"/>
                </a:solidFill>
              </a:rPr>
              <a:t>- Modify the reward-penalty parameters and check the behavior of the agent.</a:t>
            </a:r>
          </a:p>
          <a:p>
            <a:pPr marL="0" indent="0" algn="l">
              <a:buNone/>
            </a:pPr>
            <a:endParaRPr lang="en-US" dirty="0">
              <a:solidFill>
                <a:schemeClr val="accent4"/>
              </a:solidFill>
            </a:endParaRPr>
          </a:p>
          <a:p>
            <a:pPr marL="0" indent="0" algn="l">
              <a:buNone/>
            </a:pPr>
            <a:r>
              <a:rPr lang="en-US" dirty="0">
                <a:solidFill>
                  <a:schemeClr val="accent4"/>
                </a:solidFill>
              </a:rPr>
              <a:t>- Implement different RL models and compare the results.</a:t>
            </a:r>
            <a:endParaRPr lang="en-CA" dirty="0">
              <a:solidFill>
                <a:schemeClr val="accent4"/>
              </a:solidFill>
            </a:endParaRPr>
          </a:p>
        </p:txBody>
      </p:sp>
      <p:sp>
        <p:nvSpPr>
          <p:cNvPr id="9" name="Slide Number Placeholder 8">
            <a:extLst>
              <a:ext uri="{FF2B5EF4-FFF2-40B4-BE49-F238E27FC236}">
                <a16:creationId xmlns:a16="http://schemas.microsoft.com/office/drawing/2014/main" id="{0694AA95-D6FA-EEC1-E485-0A88A14330D4}"/>
              </a:ext>
            </a:extLst>
          </p:cNvPr>
          <p:cNvSpPr>
            <a:spLocks noGrp="1"/>
          </p:cNvSpPr>
          <p:nvPr>
            <p:ph type="sldNum" sz="quarter" idx="12"/>
          </p:nvPr>
        </p:nvSpPr>
        <p:spPr/>
        <p:txBody>
          <a:bodyPr/>
          <a:lstStyle/>
          <a:p>
            <a:fld id="{EC507029-7A73-49FC-950B-FA58C2BA0A1B}" type="slidenum">
              <a:rPr lang="en-CA" smtClean="0"/>
              <a:t>14</a:t>
            </a:fld>
            <a:endParaRPr lang="en-CA"/>
          </a:p>
        </p:txBody>
      </p:sp>
      <p:sp>
        <p:nvSpPr>
          <p:cNvPr id="2" name="Title 1">
            <a:extLst>
              <a:ext uri="{FF2B5EF4-FFF2-40B4-BE49-F238E27FC236}">
                <a16:creationId xmlns:a16="http://schemas.microsoft.com/office/drawing/2014/main" id="{AA27BC46-FA2F-330E-6387-839B94E8AA4E}"/>
              </a:ext>
            </a:extLst>
          </p:cNvPr>
          <p:cNvSpPr>
            <a:spLocks noGrp="1"/>
          </p:cNvSpPr>
          <p:nvPr>
            <p:ph type="title"/>
          </p:nvPr>
        </p:nvSpPr>
        <p:spPr>
          <a:xfrm>
            <a:off x="838200" y="355070"/>
            <a:ext cx="10515600" cy="1325563"/>
          </a:xfrm>
        </p:spPr>
        <p:txBody>
          <a:bodyPr>
            <a:normAutofit/>
          </a:bodyPr>
          <a:lstStyle/>
          <a:p>
            <a:pPr algn="ctr"/>
            <a:r>
              <a:rPr lang="en-CA" b="1" dirty="0">
                <a:solidFill>
                  <a:schemeClr val="accent4"/>
                </a:solidFill>
              </a:rPr>
              <a:t>Road Ahead</a:t>
            </a:r>
            <a:endParaRPr lang="en-CA" dirty="0">
              <a:solidFill>
                <a:schemeClr val="accent4"/>
              </a:solidFill>
            </a:endParaRPr>
          </a:p>
        </p:txBody>
      </p:sp>
    </p:spTree>
    <p:extLst>
      <p:ext uri="{BB962C8B-B14F-4D97-AF65-F5344CB8AC3E}">
        <p14:creationId xmlns:p14="http://schemas.microsoft.com/office/powerpoint/2010/main" val="556850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C5537-4B5A-E426-1FEF-431C0C102252}"/>
              </a:ext>
            </a:extLst>
          </p:cNvPr>
          <p:cNvSpPr>
            <a:spLocks noGrp="1"/>
          </p:cNvSpPr>
          <p:nvPr>
            <p:ph type="title"/>
          </p:nvPr>
        </p:nvSpPr>
        <p:spPr>
          <a:xfrm>
            <a:off x="838200" y="748955"/>
            <a:ext cx="10515600" cy="1325563"/>
          </a:xfrm>
        </p:spPr>
        <p:txBody>
          <a:bodyPr>
            <a:normAutofit/>
          </a:bodyPr>
          <a:lstStyle/>
          <a:p>
            <a:pPr algn="ctr"/>
            <a:r>
              <a:rPr lang="en-CA" b="1" dirty="0">
                <a:solidFill>
                  <a:schemeClr val="accent4"/>
                </a:solidFill>
              </a:rPr>
              <a:t>Why it matters?</a:t>
            </a:r>
            <a:endParaRPr lang="en-CA" dirty="0">
              <a:solidFill>
                <a:schemeClr val="accent4"/>
              </a:solidFill>
            </a:endParaRPr>
          </a:p>
        </p:txBody>
      </p:sp>
      <p:sp>
        <p:nvSpPr>
          <p:cNvPr id="6" name="Slide Number Placeholder 5">
            <a:extLst>
              <a:ext uri="{FF2B5EF4-FFF2-40B4-BE49-F238E27FC236}">
                <a16:creationId xmlns:a16="http://schemas.microsoft.com/office/drawing/2014/main" id="{5337BF02-AC50-BBB6-5695-6B20B000EB8A}"/>
              </a:ext>
            </a:extLst>
          </p:cNvPr>
          <p:cNvSpPr>
            <a:spLocks noGrp="1"/>
          </p:cNvSpPr>
          <p:nvPr>
            <p:ph type="sldNum" sz="quarter" idx="12"/>
          </p:nvPr>
        </p:nvSpPr>
        <p:spPr/>
        <p:txBody>
          <a:bodyPr/>
          <a:lstStyle/>
          <a:p>
            <a:fld id="{EC507029-7A73-49FC-950B-FA58C2BA0A1B}" type="slidenum">
              <a:rPr lang="en-CA" smtClean="0"/>
              <a:t>15</a:t>
            </a:fld>
            <a:endParaRPr lang="en-CA"/>
          </a:p>
        </p:txBody>
      </p:sp>
      <p:pic>
        <p:nvPicPr>
          <p:cNvPr id="4" name="Graphic 3" descr="Traffic light with solid fill">
            <a:extLst>
              <a:ext uri="{FF2B5EF4-FFF2-40B4-BE49-F238E27FC236}">
                <a16:creationId xmlns:a16="http://schemas.microsoft.com/office/drawing/2014/main" id="{F5B10917-6E22-4114-FD54-801630AFC0C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60352" y="2546748"/>
            <a:ext cx="2186533" cy="2186533"/>
          </a:xfrm>
          <a:prstGeom prst="rect">
            <a:avLst/>
          </a:prstGeom>
        </p:spPr>
      </p:pic>
      <p:pic>
        <p:nvPicPr>
          <p:cNvPr id="7" name="Graphic 6" descr="Delivery with solid fill">
            <a:extLst>
              <a:ext uri="{FF2B5EF4-FFF2-40B4-BE49-F238E27FC236}">
                <a16:creationId xmlns:a16="http://schemas.microsoft.com/office/drawing/2014/main" id="{9CBE1FBC-1419-D4FB-E979-ED6D8208B5A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272923" y="2906740"/>
            <a:ext cx="1646153" cy="1646153"/>
          </a:xfrm>
          <a:prstGeom prst="rect">
            <a:avLst/>
          </a:prstGeom>
        </p:spPr>
      </p:pic>
      <p:grpSp>
        <p:nvGrpSpPr>
          <p:cNvPr id="12" name="Group 11">
            <a:extLst>
              <a:ext uri="{FF2B5EF4-FFF2-40B4-BE49-F238E27FC236}">
                <a16:creationId xmlns:a16="http://schemas.microsoft.com/office/drawing/2014/main" id="{1DD6E03A-B285-A3CE-E72C-8EEFA825B7A9}"/>
              </a:ext>
            </a:extLst>
          </p:cNvPr>
          <p:cNvGrpSpPr/>
          <p:nvPr/>
        </p:nvGrpSpPr>
        <p:grpSpPr>
          <a:xfrm>
            <a:off x="8786446" y="3023699"/>
            <a:ext cx="2524535" cy="1325563"/>
            <a:chOff x="9239619" y="3429000"/>
            <a:chExt cx="1741475" cy="914400"/>
          </a:xfrm>
        </p:grpSpPr>
        <p:pic>
          <p:nvPicPr>
            <p:cNvPr id="9" name="Graphic 8" descr="Immunity with solid fill">
              <a:extLst>
                <a:ext uri="{FF2B5EF4-FFF2-40B4-BE49-F238E27FC236}">
                  <a16:creationId xmlns:a16="http://schemas.microsoft.com/office/drawing/2014/main" id="{AA655D5F-4A7D-B39A-366A-B6DFB5C1FF2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239619" y="3429000"/>
              <a:ext cx="914400" cy="914400"/>
            </a:xfrm>
            <a:prstGeom prst="rect">
              <a:avLst/>
            </a:prstGeom>
          </p:spPr>
        </p:pic>
        <p:pic>
          <p:nvPicPr>
            <p:cNvPr id="11" name="Graphic 10" descr="Needle with solid fill">
              <a:extLst>
                <a:ext uri="{FF2B5EF4-FFF2-40B4-BE49-F238E27FC236}">
                  <a16:creationId xmlns:a16="http://schemas.microsoft.com/office/drawing/2014/main" id="{8A6682DA-D8CE-FE35-3C7D-85932E77F65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066694" y="3429000"/>
              <a:ext cx="914400" cy="914400"/>
            </a:xfrm>
            <a:prstGeom prst="rect">
              <a:avLst/>
            </a:prstGeom>
          </p:spPr>
        </p:pic>
      </p:grpSp>
    </p:spTree>
    <p:extLst>
      <p:ext uri="{BB962C8B-B14F-4D97-AF65-F5344CB8AC3E}">
        <p14:creationId xmlns:p14="http://schemas.microsoft.com/office/powerpoint/2010/main" val="1949769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C5537-4B5A-E426-1FEF-431C0C102252}"/>
              </a:ext>
            </a:extLst>
          </p:cNvPr>
          <p:cNvSpPr>
            <a:spLocks noGrp="1"/>
          </p:cNvSpPr>
          <p:nvPr>
            <p:ph type="title"/>
          </p:nvPr>
        </p:nvSpPr>
        <p:spPr>
          <a:xfrm>
            <a:off x="838200" y="2766219"/>
            <a:ext cx="10515600" cy="1325563"/>
          </a:xfrm>
        </p:spPr>
        <p:txBody>
          <a:bodyPr>
            <a:normAutofit/>
          </a:bodyPr>
          <a:lstStyle/>
          <a:p>
            <a:pPr algn="ctr"/>
            <a:r>
              <a:rPr lang="en-CA" sz="5400" b="1" dirty="0">
                <a:solidFill>
                  <a:schemeClr val="accent4"/>
                </a:solidFill>
              </a:rPr>
              <a:t>Thank You!</a:t>
            </a:r>
            <a:endParaRPr lang="en-CA" sz="5400" dirty="0">
              <a:solidFill>
                <a:schemeClr val="accent4"/>
              </a:solidFill>
            </a:endParaRPr>
          </a:p>
        </p:txBody>
      </p:sp>
      <p:sp>
        <p:nvSpPr>
          <p:cNvPr id="3" name="Slide Number Placeholder 2">
            <a:extLst>
              <a:ext uri="{FF2B5EF4-FFF2-40B4-BE49-F238E27FC236}">
                <a16:creationId xmlns:a16="http://schemas.microsoft.com/office/drawing/2014/main" id="{3DCD7971-ED92-F210-5B75-66D8167907B9}"/>
              </a:ext>
            </a:extLst>
          </p:cNvPr>
          <p:cNvSpPr>
            <a:spLocks noGrp="1"/>
          </p:cNvSpPr>
          <p:nvPr>
            <p:ph type="sldNum" sz="quarter" idx="12"/>
          </p:nvPr>
        </p:nvSpPr>
        <p:spPr/>
        <p:txBody>
          <a:bodyPr/>
          <a:lstStyle/>
          <a:p>
            <a:fld id="{EC507029-7A73-49FC-950B-FA58C2BA0A1B}" type="slidenum">
              <a:rPr lang="en-CA" smtClean="0"/>
              <a:t>16</a:t>
            </a:fld>
            <a:endParaRPr lang="en-CA"/>
          </a:p>
        </p:txBody>
      </p:sp>
    </p:spTree>
    <p:extLst>
      <p:ext uri="{BB962C8B-B14F-4D97-AF65-F5344CB8AC3E}">
        <p14:creationId xmlns:p14="http://schemas.microsoft.com/office/powerpoint/2010/main" val="1776477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C5537-4B5A-E426-1FEF-431C0C102252}"/>
              </a:ext>
            </a:extLst>
          </p:cNvPr>
          <p:cNvSpPr>
            <a:spLocks noGrp="1"/>
          </p:cNvSpPr>
          <p:nvPr>
            <p:ph type="title"/>
          </p:nvPr>
        </p:nvSpPr>
        <p:spPr>
          <a:xfrm>
            <a:off x="838200" y="2766219"/>
            <a:ext cx="10515600" cy="1325563"/>
          </a:xfrm>
        </p:spPr>
        <p:txBody>
          <a:bodyPr>
            <a:normAutofit/>
          </a:bodyPr>
          <a:lstStyle/>
          <a:p>
            <a:pPr algn="ctr"/>
            <a:r>
              <a:rPr lang="en-CA" sz="5400" b="1">
                <a:solidFill>
                  <a:schemeClr val="accent4"/>
                </a:solidFill>
              </a:rPr>
              <a:t>Questions?</a:t>
            </a:r>
            <a:endParaRPr lang="en-CA" sz="5400" dirty="0">
              <a:solidFill>
                <a:schemeClr val="accent4"/>
              </a:solidFill>
            </a:endParaRPr>
          </a:p>
        </p:txBody>
      </p:sp>
      <p:sp>
        <p:nvSpPr>
          <p:cNvPr id="3" name="Slide Number Placeholder 2">
            <a:extLst>
              <a:ext uri="{FF2B5EF4-FFF2-40B4-BE49-F238E27FC236}">
                <a16:creationId xmlns:a16="http://schemas.microsoft.com/office/drawing/2014/main" id="{3DCD7971-ED92-F210-5B75-66D8167907B9}"/>
              </a:ext>
            </a:extLst>
          </p:cNvPr>
          <p:cNvSpPr>
            <a:spLocks noGrp="1"/>
          </p:cNvSpPr>
          <p:nvPr>
            <p:ph type="sldNum" sz="quarter" idx="12"/>
          </p:nvPr>
        </p:nvSpPr>
        <p:spPr/>
        <p:txBody>
          <a:bodyPr/>
          <a:lstStyle/>
          <a:p>
            <a:fld id="{EC507029-7A73-49FC-950B-FA58C2BA0A1B}" type="slidenum">
              <a:rPr lang="en-CA" smtClean="0"/>
              <a:t>17</a:t>
            </a:fld>
            <a:endParaRPr lang="en-CA"/>
          </a:p>
        </p:txBody>
      </p:sp>
    </p:spTree>
    <p:extLst>
      <p:ext uri="{BB962C8B-B14F-4D97-AF65-F5344CB8AC3E}">
        <p14:creationId xmlns:p14="http://schemas.microsoft.com/office/powerpoint/2010/main" val="1303734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190540-DEB5-198C-851A-813EC6D10FAC}"/>
              </a:ext>
            </a:extLst>
          </p:cNvPr>
          <p:cNvSpPr>
            <a:spLocks noGrp="1"/>
          </p:cNvSpPr>
          <p:nvPr>
            <p:ph type="title"/>
          </p:nvPr>
        </p:nvSpPr>
        <p:spPr/>
        <p:txBody>
          <a:bodyPr/>
          <a:lstStyle/>
          <a:p>
            <a:r>
              <a:rPr lang="en-CA" dirty="0">
                <a:solidFill>
                  <a:srgbClr val="FFC000"/>
                </a:solidFill>
                <a:latin typeface="+mn-lt"/>
              </a:rPr>
              <a:t>Contents</a:t>
            </a:r>
          </a:p>
        </p:txBody>
      </p:sp>
      <p:sp>
        <p:nvSpPr>
          <p:cNvPr id="3" name="Content Placeholder 2">
            <a:extLst>
              <a:ext uri="{FF2B5EF4-FFF2-40B4-BE49-F238E27FC236}">
                <a16:creationId xmlns:a16="http://schemas.microsoft.com/office/drawing/2014/main" id="{30C7677F-8ADD-96AC-2E40-863EFE4F86DF}"/>
              </a:ext>
            </a:extLst>
          </p:cNvPr>
          <p:cNvSpPr>
            <a:spLocks noGrp="1"/>
          </p:cNvSpPr>
          <p:nvPr>
            <p:ph idx="1"/>
          </p:nvPr>
        </p:nvSpPr>
        <p:spPr/>
        <p:txBody>
          <a:bodyPr/>
          <a:lstStyle/>
          <a:p>
            <a:r>
              <a:rPr lang="en-CA" dirty="0">
                <a:solidFill>
                  <a:srgbClr val="FFC000"/>
                </a:solidFill>
              </a:rPr>
              <a:t>Objective</a:t>
            </a:r>
          </a:p>
          <a:p>
            <a:r>
              <a:rPr lang="en-CA" dirty="0">
                <a:solidFill>
                  <a:srgbClr val="FFC000"/>
                </a:solidFill>
              </a:rPr>
              <a:t>What is meant by Reinforcement Learning</a:t>
            </a:r>
          </a:p>
          <a:p>
            <a:r>
              <a:rPr lang="en-CA" dirty="0">
                <a:solidFill>
                  <a:srgbClr val="FFC000"/>
                </a:solidFill>
              </a:rPr>
              <a:t>Markov Decision Process</a:t>
            </a:r>
          </a:p>
          <a:p>
            <a:r>
              <a:rPr lang="en-CA" dirty="0">
                <a:solidFill>
                  <a:srgbClr val="FFC000"/>
                </a:solidFill>
              </a:rPr>
              <a:t>Q-Learning</a:t>
            </a:r>
          </a:p>
          <a:p>
            <a:r>
              <a:rPr lang="en-CA" dirty="0">
                <a:solidFill>
                  <a:srgbClr val="FFC000"/>
                </a:solidFill>
              </a:rPr>
              <a:t>RL Implementation on the Snake Game</a:t>
            </a:r>
          </a:p>
          <a:p>
            <a:r>
              <a:rPr lang="en-CA" dirty="0">
                <a:solidFill>
                  <a:srgbClr val="FFC000"/>
                </a:solidFill>
              </a:rPr>
              <a:t>Action Plan</a:t>
            </a:r>
          </a:p>
          <a:p>
            <a:r>
              <a:rPr lang="en-CA" dirty="0">
                <a:solidFill>
                  <a:srgbClr val="FFC000"/>
                </a:solidFill>
              </a:rPr>
              <a:t>Conclusion</a:t>
            </a:r>
          </a:p>
        </p:txBody>
      </p:sp>
      <p:sp>
        <p:nvSpPr>
          <p:cNvPr id="4" name="Slide Number Placeholder 3">
            <a:extLst>
              <a:ext uri="{FF2B5EF4-FFF2-40B4-BE49-F238E27FC236}">
                <a16:creationId xmlns:a16="http://schemas.microsoft.com/office/drawing/2014/main" id="{537FE35C-1A19-F573-B78C-A3BF01FD7511}"/>
              </a:ext>
            </a:extLst>
          </p:cNvPr>
          <p:cNvSpPr>
            <a:spLocks noGrp="1"/>
          </p:cNvSpPr>
          <p:nvPr>
            <p:ph type="sldNum" sz="quarter" idx="12"/>
          </p:nvPr>
        </p:nvSpPr>
        <p:spPr/>
        <p:txBody>
          <a:bodyPr/>
          <a:lstStyle/>
          <a:p>
            <a:fld id="{EC507029-7A73-49FC-950B-FA58C2BA0A1B}" type="slidenum">
              <a:rPr lang="en-CA" smtClean="0"/>
              <a:t>2</a:t>
            </a:fld>
            <a:endParaRPr lang="en-CA"/>
          </a:p>
        </p:txBody>
      </p:sp>
    </p:spTree>
    <p:extLst>
      <p:ext uri="{BB962C8B-B14F-4D97-AF65-F5344CB8AC3E}">
        <p14:creationId xmlns:p14="http://schemas.microsoft.com/office/powerpoint/2010/main" val="3589355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fade">
                                      <p:cBhvr>
                                        <p:cTn id="27" dur="500"/>
                                        <p:tgtEl>
                                          <p:spTgt spid="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fade">
                                      <p:cBhvr>
                                        <p:cTn id="32" dur="500"/>
                                        <p:tgtEl>
                                          <p:spTgt spid="3">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Effect transition="in" filter="fade">
                                      <p:cBhvr>
                                        <p:cTn id="37" dur="500"/>
                                        <p:tgtEl>
                                          <p:spTgt spid="3">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6" end="6"/>
                                            </p:txEl>
                                          </p:spTgt>
                                        </p:tgtEl>
                                        <p:attrNameLst>
                                          <p:attrName>style.visibility</p:attrName>
                                        </p:attrNameLst>
                                      </p:cBhvr>
                                      <p:to>
                                        <p:strVal val="visible"/>
                                      </p:to>
                                    </p:set>
                                    <p:animEffect transition="in" filter="fade">
                                      <p:cBhvr>
                                        <p:cTn id="4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190540-DEB5-198C-851A-813EC6D10FAC}"/>
              </a:ext>
            </a:extLst>
          </p:cNvPr>
          <p:cNvSpPr>
            <a:spLocks noGrp="1"/>
          </p:cNvSpPr>
          <p:nvPr>
            <p:ph type="title"/>
          </p:nvPr>
        </p:nvSpPr>
        <p:spPr/>
        <p:txBody>
          <a:bodyPr/>
          <a:lstStyle/>
          <a:p>
            <a:r>
              <a:rPr lang="en-CA" dirty="0">
                <a:solidFill>
                  <a:srgbClr val="FFC000"/>
                </a:solidFill>
                <a:latin typeface="+mn-lt"/>
              </a:rPr>
              <a:t>Objective</a:t>
            </a:r>
          </a:p>
        </p:txBody>
      </p:sp>
      <p:sp>
        <p:nvSpPr>
          <p:cNvPr id="3" name="Content Placeholder 2">
            <a:extLst>
              <a:ext uri="{FF2B5EF4-FFF2-40B4-BE49-F238E27FC236}">
                <a16:creationId xmlns:a16="http://schemas.microsoft.com/office/drawing/2014/main" id="{30C7677F-8ADD-96AC-2E40-863EFE4F86DF}"/>
              </a:ext>
            </a:extLst>
          </p:cNvPr>
          <p:cNvSpPr>
            <a:spLocks noGrp="1"/>
          </p:cNvSpPr>
          <p:nvPr>
            <p:ph idx="1"/>
          </p:nvPr>
        </p:nvSpPr>
        <p:spPr/>
        <p:txBody>
          <a:bodyPr/>
          <a:lstStyle/>
          <a:p>
            <a:r>
              <a:rPr lang="en-CA" dirty="0">
                <a:solidFill>
                  <a:srgbClr val="FFC000"/>
                </a:solidFill>
              </a:rPr>
              <a:t>The objective of this project to create a basic understanding of reinforcement learning by looking at the q-learning method to solve a problem statement</a:t>
            </a:r>
          </a:p>
        </p:txBody>
      </p:sp>
      <p:sp>
        <p:nvSpPr>
          <p:cNvPr id="4" name="Slide Number Placeholder 3">
            <a:extLst>
              <a:ext uri="{FF2B5EF4-FFF2-40B4-BE49-F238E27FC236}">
                <a16:creationId xmlns:a16="http://schemas.microsoft.com/office/drawing/2014/main" id="{537FE35C-1A19-F573-B78C-A3BF01FD7511}"/>
              </a:ext>
            </a:extLst>
          </p:cNvPr>
          <p:cNvSpPr>
            <a:spLocks noGrp="1"/>
          </p:cNvSpPr>
          <p:nvPr>
            <p:ph type="sldNum" sz="quarter" idx="12"/>
          </p:nvPr>
        </p:nvSpPr>
        <p:spPr/>
        <p:txBody>
          <a:bodyPr/>
          <a:lstStyle/>
          <a:p>
            <a:fld id="{EC507029-7A73-49FC-950B-FA58C2BA0A1B}" type="slidenum">
              <a:rPr lang="en-CA" smtClean="0"/>
              <a:t>3</a:t>
            </a:fld>
            <a:endParaRPr lang="en-CA"/>
          </a:p>
        </p:txBody>
      </p:sp>
    </p:spTree>
    <p:extLst>
      <p:ext uri="{BB962C8B-B14F-4D97-AF65-F5344CB8AC3E}">
        <p14:creationId xmlns:p14="http://schemas.microsoft.com/office/powerpoint/2010/main" val="32436414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C5537-4B5A-E426-1FEF-431C0C102252}"/>
              </a:ext>
            </a:extLst>
          </p:cNvPr>
          <p:cNvSpPr>
            <a:spLocks noGrp="1"/>
          </p:cNvSpPr>
          <p:nvPr>
            <p:ph type="title"/>
          </p:nvPr>
        </p:nvSpPr>
        <p:spPr>
          <a:xfrm>
            <a:off x="838200" y="574004"/>
            <a:ext cx="10515600" cy="1325563"/>
          </a:xfrm>
        </p:spPr>
        <p:txBody>
          <a:bodyPr>
            <a:normAutofit/>
          </a:bodyPr>
          <a:lstStyle/>
          <a:p>
            <a:pPr algn="ctr"/>
            <a:r>
              <a:rPr lang="en-CA" dirty="0">
                <a:solidFill>
                  <a:srgbClr val="FFC000"/>
                </a:solidFill>
                <a:latin typeface="+mn-lt"/>
              </a:rPr>
              <a:t>What is Reinforcement Learning</a:t>
            </a:r>
          </a:p>
        </p:txBody>
      </p:sp>
      <p:sp>
        <p:nvSpPr>
          <p:cNvPr id="6" name="Slide Number Placeholder 5">
            <a:extLst>
              <a:ext uri="{FF2B5EF4-FFF2-40B4-BE49-F238E27FC236}">
                <a16:creationId xmlns:a16="http://schemas.microsoft.com/office/drawing/2014/main" id="{5337BF02-AC50-BBB6-5695-6B20B000EB8A}"/>
              </a:ext>
            </a:extLst>
          </p:cNvPr>
          <p:cNvSpPr>
            <a:spLocks noGrp="1"/>
          </p:cNvSpPr>
          <p:nvPr>
            <p:ph type="sldNum" sz="quarter" idx="12"/>
          </p:nvPr>
        </p:nvSpPr>
        <p:spPr/>
        <p:txBody>
          <a:bodyPr/>
          <a:lstStyle/>
          <a:p>
            <a:fld id="{EC507029-7A73-49FC-950B-FA58C2BA0A1B}" type="slidenum">
              <a:rPr lang="en-CA" smtClean="0"/>
              <a:t>4</a:t>
            </a:fld>
            <a:endParaRPr lang="en-CA"/>
          </a:p>
        </p:txBody>
      </p:sp>
      <p:pic>
        <p:nvPicPr>
          <p:cNvPr id="4" name="Picture 3">
            <a:extLst>
              <a:ext uri="{FF2B5EF4-FFF2-40B4-BE49-F238E27FC236}">
                <a16:creationId xmlns:a16="http://schemas.microsoft.com/office/drawing/2014/main" id="{06556212-2471-8A81-9FF6-6D039422D5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9677" y="3004039"/>
            <a:ext cx="5334000" cy="2057400"/>
          </a:xfrm>
          <a:prstGeom prst="rect">
            <a:avLst/>
          </a:prstGeom>
        </p:spPr>
      </p:pic>
    </p:spTree>
    <p:extLst>
      <p:ext uri="{BB962C8B-B14F-4D97-AF65-F5344CB8AC3E}">
        <p14:creationId xmlns:p14="http://schemas.microsoft.com/office/powerpoint/2010/main" val="15445645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C5537-4B5A-E426-1FEF-431C0C102252}"/>
              </a:ext>
            </a:extLst>
          </p:cNvPr>
          <p:cNvSpPr>
            <a:spLocks noGrp="1"/>
          </p:cNvSpPr>
          <p:nvPr>
            <p:ph type="title"/>
          </p:nvPr>
        </p:nvSpPr>
        <p:spPr>
          <a:xfrm>
            <a:off x="838200" y="2766219"/>
            <a:ext cx="9428629" cy="1325563"/>
          </a:xfrm>
        </p:spPr>
        <p:txBody>
          <a:bodyPr>
            <a:normAutofit/>
          </a:bodyPr>
          <a:lstStyle/>
          <a:p>
            <a:pPr algn="ctr"/>
            <a:r>
              <a:rPr lang="en-CA" b="1" dirty="0">
                <a:solidFill>
                  <a:schemeClr val="accent4"/>
                </a:solidFill>
              </a:rPr>
              <a:t>I’m SORRY!</a:t>
            </a:r>
            <a:endParaRPr lang="en-CA" dirty="0">
              <a:solidFill>
                <a:schemeClr val="accent4"/>
              </a:solidFill>
            </a:endParaRPr>
          </a:p>
        </p:txBody>
      </p:sp>
      <p:sp>
        <p:nvSpPr>
          <p:cNvPr id="6" name="Slide Number Placeholder 5">
            <a:extLst>
              <a:ext uri="{FF2B5EF4-FFF2-40B4-BE49-F238E27FC236}">
                <a16:creationId xmlns:a16="http://schemas.microsoft.com/office/drawing/2014/main" id="{5337BF02-AC50-BBB6-5695-6B20B000EB8A}"/>
              </a:ext>
            </a:extLst>
          </p:cNvPr>
          <p:cNvSpPr>
            <a:spLocks noGrp="1"/>
          </p:cNvSpPr>
          <p:nvPr>
            <p:ph type="sldNum" sz="quarter" idx="12"/>
          </p:nvPr>
        </p:nvSpPr>
        <p:spPr/>
        <p:txBody>
          <a:bodyPr/>
          <a:lstStyle/>
          <a:p>
            <a:fld id="{EC507029-7A73-49FC-950B-FA58C2BA0A1B}" type="slidenum">
              <a:rPr lang="en-CA" smtClean="0"/>
              <a:t>5</a:t>
            </a:fld>
            <a:endParaRPr lang="en-CA"/>
          </a:p>
        </p:txBody>
      </p:sp>
      <p:pic>
        <p:nvPicPr>
          <p:cNvPr id="4" name="Graphic 3" descr="Sad face outline with solid fill">
            <a:extLst>
              <a:ext uri="{FF2B5EF4-FFF2-40B4-BE49-F238E27FC236}">
                <a16:creationId xmlns:a16="http://schemas.microsoft.com/office/drawing/2014/main" id="{05EAC004-0A9D-3598-245F-BA2F52E6C4B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225553" y="2908979"/>
            <a:ext cx="914400" cy="914400"/>
          </a:xfrm>
          <a:prstGeom prst="rect">
            <a:avLst/>
          </a:prstGeom>
        </p:spPr>
      </p:pic>
    </p:spTree>
    <p:extLst>
      <p:ext uri="{BB962C8B-B14F-4D97-AF65-F5344CB8AC3E}">
        <p14:creationId xmlns:p14="http://schemas.microsoft.com/office/powerpoint/2010/main" val="32453787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C5537-4B5A-E426-1FEF-431C0C102252}"/>
              </a:ext>
            </a:extLst>
          </p:cNvPr>
          <p:cNvSpPr>
            <a:spLocks noGrp="1"/>
          </p:cNvSpPr>
          <p:nvPr>
            <p:ph type="title"/>
          </p:nvPr>
        </p:nvSpPr>
        <p:spPr>
          <a:xfrm>
            <a:off x="838200" y="735782"/>
            <a:ext cx="10515600" cy="1325563"/>
          </a:xfrm>
        </p:spPr>
        <p:txBody>
          <a:bodyPr>
            <a:normAutofit/>
          </a:bodyPr>
          <a:lstStyle/>
          <a:p>
            <a:pPr algn="ctr"/>
            <a:r>
              <a:rPr lang="en-CA" b="1" dirty="0">
                <a:solidFill>
                  <a:schemeClr val="accent4"/>
                </a:solidFill>
              </a:rPr>
              <a:t>Idea..</a:t>
            </a:r>
            <a:endParaRPr lang="en-CA" dirty="0">
              <a:solidFill>
                <a:schemeClr val="accent4"/>
              </a:solidFill>
            </a:endParaRPr>
          </a:p>
        </p:txBody>
      </p:sp>
      <p:sp>
        <p:nvSpPr>
          <p:cNvPr id="6" name="Slide Number Placeholder 5">
            <a:extLst>
              <a:ext uri="{FF2B5EF4-FFF2-40B4-BE49-F238E27FC236}">
                <a16:creationId xmlns:a16="http://schemas.microsoft.com/office/drawing/2014/main" id="{5337BF02-AC50-BBB6-5695-6B20B000EB8A}"/>
              </a:ext>
            </a:extLst>
          </p:cNvPr>
          <p:cNvSpPr>
            <a:spLocks noGrp="1"/>
          </p:cNvSpPr>
          <p:nvPr>
            <p:ph type="sldNum" sz="quarter" idx="12"/>
          </p:nvPr>
        </p:nvSpPr>
        <p:spPr/>
        <p:txBody>
          <a:bodyPr/>
          <a:lstStyle/>
          <a:p>
            <a:fld id="{EC507029-7A73-49FC-950B-FA58C2BA0A1B}" type="slidenum">
              <a:rPr lang="en-CA" smtClean="0"/>
              <a:t>6</a:t>
            </a:fld>
            <a:endParaRPr lang="en-CA"/>
          </a:p>
        </p:txBody>
      </p:sp>
      <p:sp>
        <p:nvSpPr>
          <p:cNvPr id="3" name="Title 1">
            <a:extLst>
              <a:ext uri="{FF2B5EF4-FFF2-40B4-BE49-F238E27FC236}">
                <a16:creationId xmlns:a16="http://schemas.microsoft.com/office/drawing/2014/main" id="{AAD937AA-7B30-6D99-8F58-EB13C9CE784F}"/>
              </a:ext>
            </a:extLst>
          </p:cNvPr>
          <p:cNvSpPr txBox="1">
            <a:spLocks/>
          </p:cNvSpPr>
          <p:nvPr/>
        </p:nvSpPr>
        <p:spPr>
          <a:xfrm>
            <a:off x="838200" y="3127619"/>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sz="3600" b="1" dirty="0">
                <a:solidFill>
                  <a:schemeClr val="accent4"/>
                </a:solidFill>
              </a:rPr>
              <a:t>What if computers could learn like humans...</a:t>
            </a:r>
          </a:p>
        </p:txBody>
      </p:sp>
      <p:sp>
        <p:nvSpPr>
          <p:cNvPr id="4" name="Title 1">
            <a:extLst>
              <a:ext uri="{FF2B5EF4-FFF2-40B4-BE49-F238E27FC236}">
                <a16:creationId xmlns:a16="http://schemas.microsoft.com/office/drawing/2014/main" id="{10AAD4DC-1151-143F-77D1-F33040AB73F5}"/>
              </a:ext>
            </a:extLst>
          </p:cNvPr>
          <p:cNvSpPr txBox="1">
            <a:spLocks/>
          </p:cNvSpPr>
          <p:nvPr/>
        </p:nvSpPr>
        <p:spPr>
          <a:xfrm>
            <a:off x="9003323" y="3168650"/>
            <a:ext cx="2467708"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sz="2000" b="1" dirty="0">
                <a:solidFill>
                  <a:schemeClr val="accent4"/>
                </a:solidFill>
              </a:rPr>
              <a:t>or maybe like dogs</a:t>
            </a:r>
            <a:r>
              <a:rPr lang="en-CA" sz="2400" b="1" dirty="0">
                <a:solidFill>
                  <a:schemeClr val="accent4"/>
                </a:solidFill>
              </a:rPr>
              <a:t>?</a:t>
            </a:r>
            <a:endParaRPr lang="en-CA" sz="3600" b="1" dirty="0">
              <a:solidFill>
                <a:schemeClr val="accent4"/>
              </a:solidFill>
            </a:endParaRPr>
          </a:p>
        </p:txBody>
      </p:sp>
      <p:pic>
        <p:nvPicPr>
          <p:cNvPr id="7" name="Picture 6" descr="Icon&#10;&#10;Description automatically generated">
            <a:extLst>
              <a:ext uri="{FF2B5EF4-FFF2-40B4-BE49-F238E27FC236}">
                <a16:creationId xmlns:a16="http://schemas.microsoft.com/office/drawing/2014/main" id="{3731BACE-6A92-A2D1-6A76-4E8C7587B7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75537" y="978877"/>
            <a:ext cx="713838" cy="713838"/>
          </a:xfrm>
          <a:prstGeom prst="rect">
            <a:avLst/>
          </a:prstGeom>
        </p:spPr>
      </p:pic>
      <p:grpSp>
        <p:nvGrpSpPr>
          <p:cNvPr id="16" name="Group 15">
            <a:extLst>
              <a:ext uri="{FF2B5EF4-FFF2-40B4-BE49-F238E27FC236}">
                <a16:creationId xmlns:a16="http://schemas.microsoft.com/office/drawing/2014/main" id="{97458E9C-7801-2103-BE34-B37E202334AB}"/>
              </a:ext>
            </a:extLst>
          </p:cNvPr>
          <p:cNvGrpSpPr/>
          <p:nvPr/>
        </p:nvGrpSpPr>
        <p:grpSpPr>
          <a:xfrm>
            <a:off x="8260107" y="3761000"/>
            <a:ext cx="3444185" cy="2361218"/>
            <a:chOff x="2667000" y="0"/>
            <a:chExt cx="10401831" cy="7131148"/>
          </a:xfrm>
        </p:grpSpPr>
        <p:pic>
          <p:nvPicPr>
            <p:cNvPr id="14" name="Graphic 13" descr="A sitting dog">
              <a:extLst>
                <a:ext uri="{FF2B5EF4-FFF2-40B4-BE49-F238E27FC236}">
                  <a16:creationId xmlns:a16="http://schemas.microsoft.com/office/drawing/2014/main" id="{39640B4F-D8FA-3B69-56FE-654F86BE3E7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667000" y="0"/>
              <a:ext cx="6858000" cy="6858000"/>
            </a:xfrm>
            <a:prstGeom prst="rect">
              <a:avLst/>
            </a:prstGeom>
          </p:spPr>
        </p:pic>
        <p:pic>
          <p:nvPicPr>
            <p:cNvPr id="15" name="Graphic 14" descr="A corgi dog with three balls">
              <a:extLst>
                <a:ext uri="{FF2B5EF4-FFF2-40B4-BE49-F238E27FC236}">
                  <a16:creationId xmlns:a16="http://schemas.microsoft.com/office/drawing/2014/main" id="{512AFA84-72ED-4265-56EC-D568C8492A8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210831" y="273148"/>
              <a:ext cx="6858000" cy="6858000"/>
            </a:xfrm>
            <a:prstGeom prst="rect">
              <a:avLst/>
            </a:prstGeom>
          </p:spPr>
        </p:pic>
      </p:grpSp>
    </p:spTree>
    <p:extLst>
      <p:ext uri="{BB962C8B-B14F-4D97-AF65-F5344CB8AC3E}">
        <p14:creationId xmlns:p14="http://schemas.microsoft.com/office/powerpoint/2010/main" val="1228657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500"/>
                                        <p:tgtEl>
                                          <p:spTgt spid="4"/>
                                        </p:tgtEl>
                                      </p:cBhvr>
                                    </p:animEffect>
                                  </p:childTnLst>
                                </p:cTn>
                              </p:par>
                              <p:par>
                                <p:cTn id="21" presetID="10" presetClass="entr" presetSubtype="0" fill="hold" nodeType="with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C5537-4B5A-E426-1FEF-431C0C102252}"/>
              </a:ext>
            </a:extLst>
          </p:cNvPr>
          <p:cNvSpPr>
            <a:spLocks noGrp="1"/>
          </p:cNvSpPr>
          <p:nvPr>
            <p:ph type="title"/>
          </p:nvPr>
        </p:nvSpPr>
        <p:spPr>
          <a:xfrm>
            <a:off x="838200" y="420888"/>
            <a:ext cx="10515600" cy="1325563"/>
          </a:xfrm>
        </p:spPr>
        <p:txBody>
          <a:bodyPr>
            <a:normAutofit/>
          </a:bodyPr>
          <a:lstStyle/>
          <a:p>
            <a:pPr algn="ctr"/>
            <a:r>
              <a:rPr lang="en-CA" b="1" dirty="0">
                <a:solidFill>
                  <a:schemeClr val="accent4"/>
                </a:solidFill>
              </a:rPr>
              <a:t>Making a Custom Environment</a:t>
            </a:r>
            <a:endParaRPr lang="en-CA" dirty="0">
              <a:solidFill>
                <a:schemeClr val="accent4"/>
              </a:solidFill>
            </a:endParaRPr>
          </a:p>
        </p:txBody>
      </p:sp>
      <p:sp>
        <p:nvSpPr>
          <p:cNvPr id="6" name="Slide Number Placeholder 5">
            <a:extLst>
              <a:ext uri="{FF2B5EF4-FFF2-40B4-BE49-F238E27FC236}">
                <a16:creationId xmlns:a16="http://schemas.microsoft.com/office/drawing/2014/main" id="{5337BF02-AC50-BBB6-5695-6B20B000EB8A}"/>
              </a:ext>
            </a:extLst>
          </p:cNvPr>
          <p:cNvSpPr>
            <a:spLocks noGrp="1"/>
          </p:cNvSpPr>
          <p:nvPr>
            <p:ph type="sldNum" sz="quarter" idx="12"/>
          </p:nvPr>
        </p:nvSpPr>
        <p:spPr/>
        <p:txBody>
          <a:bodyPr/>
          <a:lstStyle/>
          <a:p>
            <a:fld id="{EC507029-7A73-49FC-950B-FA58C2BA0A1B}" type="slidenum">
              <a:rPr lang="en-CA" smtClean="0"/>
              <a:t>7</a:t>
            </a:fld>
            <a:endParaRPr lang="en-CA"/>
          </a:p>
        </p:txBody>
      </p:sp>
      <p:pic>
        <p:nvPicPr>
          <p:cNvPr id="9" name="Graphic 8" descr="Car with solid fill">
            <a:extLst>
              <a:ext uri="{FF2B5EF4-FFF2-40B4-BE49-F238E27FC236}">
                <a16:creationId xmlns:a16="http://schemas.microsoft.com/office/drawing/2014/main" id="{310B5454-555B-DB7C-399E-A2DA4C9721A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671818" y="3143723"/>
            <a:ext cx="1278397" cy="1278397"/>
          </a:xfrm>
          <a:prstGeom prst="rect">
            <a:avLst/>
          </a:prstGeom>
        </p:spPr>
      </p:pic>
      <p:pic>
        <p:nvPicPr>
          <p:cNvPr id="11" name="Graphic 10" descr="Architecture with solid fill">
            <a:extLst>
              <a:ext uri="{FF2B5EF4-FFF2-40B4-BE49-F238E27FC236}">
                <a16:creationId xmlns:a16="http://schemas.microsoft.com/office/drawing/2014/main" id="{A9DF75D2-6546-5221-E1FB-211113FA802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20281" y="3192982"/>
            <a:ext cx="914400" cy="914400"/>
          </a:xfrm>
          <a:prstGeom prst="rect">
            <a:avLst/>
          </a:prstGeom>
        </p:spPr>
      </p:pic>
      <p:pic>
        <p:nvPicPr>
          <p:cNvPr id="13" name="Graphic 12" descr="Building Brick Wall with solid fill">
            <a:extLst>
              <a:ext uri="{FF2B5EF4-FFF2-40B4-BE49-F238E27FC236}">
                <a16:creationId xmlns:a16="http://schemas.microsoft.com/office/drawing/2014/main" id="{66EBEAFA-68B1-0B5A-FBA9-F40826FE6D6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698995" y="3236431"/>
            <a:ext cx="914400" cy="914400"/>
          </a:xfrm>
          <a:prstGeom prst="rect">
            <a:avLst/>
          </a:prstGeom>
        </p:spPr>
      </p:pic>
      <p:pic>
        <p:nvPicPr>
          <p:cNvPr id="15" name="Graphic 14" descr="Labor with solid fill">
            <a:extLst>
              <a:ext uri="{FF2B5EF4-FFF2-40B4-BE49-F238E27FC236}">
                <a16:creationId xmlns:a16="http://schemas.microsoft.com/office/drawing/2014/main" id="{5B359ADC-974B-6874-228D-FE89F98A6AE2}"/>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637032" y="3143723"/>
            <a:ext cx="914400" cy="914400"/>
          </a:xfrm>
          <a:prstGeom prst="rect">
            <a:avLst/>
          </a:prstGeom>
        </p:spPr>
      </p:pic>
      <p:pic>
        <p:nvPicPr>
          <p:cNvPr id="17" name="Graphic 16" descr="Home with solid fill">
            <a:extLst>
              <a:ext uri="{FF2B5EF4-FFF2-40B4-BE49-F238E27FC236}">
                <a16:creationId xmlns:a16="http://schemas.microsoft.com/office/drawing/2014/main" id="{6B33BEB8-CE0F-D386-FDF4-2BA6C996806A}"/>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555067" y="3236431"/>
            <a:ext cx="914400" cy="914400"/>
          </a:xfrm>
          <a:prstGeom prst="rect">
            <a:avLst/>
          </a:prstGeom>
        </p:spPr>
      </p:pic>
    </p:spTree>
    <p:extLst>
      <p:ext uri="{BB962C8B-B14F-4D97-AF65-F5344CB8AC3E}">
        <p14:creationId xmlns:p14="http://schemas.microsoft.com/office/powerpoint/2010/main" val="27301240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500"/>
                                        <p:tgtEl>
                                          <p:spTgt spid="1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C5537-4B5A-E426-1FEF-431C0C102252}"/>
              </a:ext>
            </a:extLst>
          </p:cNvPr>
          <p:cNvSpPr>
            <a:spLocks noGrp="1"/>
          </p:cNvSpPr>
          <p:nvPr>
            <p:ph type="title"/>
          </p:nvPr>
        </p:nvSpPr>
        <p:spPr>
          <a:xfrm>
            <a:off x="838200" y="433909"/>
            <a:ext cx="10515600" cy="1325563"/>
          </a:xfrm>
        </p:spPr>
        <p:txBody>
          <a:bodyPr>
            <a:noAutofit/>
          </a:bodyPr>
          <a:lstStyle/>
          <a:p>
            <a:pPr algn="ctr"/>
            <a:r>
              <a:rPr lang="en-CA" b="1" dirty="0">
                <a:solidFill>
                  <a:schemeClr val="accent4"/>
                </a:solidFill>
              </a:rPr>
              <a:t>The Design of the Game Environment</a:t>
            </a:r>
            <a:endParaRPr lang="en-CA" dirty="0">
              <a:solidFill>
                <a:schemeClr val="accent4"/>
              </a:solidFill>
            </a:endParaRPr>
          </a:p>
        </p:txBody>
      </p:sp>
      <p:sp>
        <p:nvSpPr>
          <p:cNvPr id="5" name="Rectangle 4">
            <a:extLst>
              <a:ext uri="{FF2B5EF4-FFF2-40B4-BE49-F238E27FC236}">
                <a16:creationId xmlns:a16="http://schemas.microsoft.com/office/drawing/2014/main" id="{FCA0ECA4-E055-4356-C3E1-769805D6BCB5}"/>
              </a:ext>
            </a:extLst>
          </p:cNvPr>
          <p:cNvSpPr/>
          <p:nvPr/>
        </p:nvSpPr>
        <p:spPr>
          <a:xfrm>
            <a:off x="9518280" y="3314700"/>
            <a:ext cx="1350433" cy="1931746"/>
          </a:xfrm>
          <a:prstGeom prst="rect">
            <a:avLst/>
          </a:prstGeom>
          <a:blipFill dpi="0" rotWithShape="1">
            <a:blip r:embed="rId3">
              <a:extLst>
                <a:ext uri="{BEBA8EAE-BF5A-486C-A8C5-ECC9F3942E4B}">
                  <a14:imgProps xmlns:a14="http://schemas.microsoft.com/office/drawing/2010/main">
                    <a14:imgLayer r:embed="rId4">
                      <a14:imgEffect>
                        <a14:backgroundRemoval t="9643" b="94643" l="9375" r="89286">
                          <a14:foregroundMark x1="32143" y1="11786" x2="32143" y2="11786"/>
                          <a14:foregroundMark x1="51786" y1="12857" x2="51786" y2="12857"/>
                          <a14:foregroundMark x1="37946" y1="86429" x2="78571" y2="88929"/>
                          <a14:foregroundMark x1="69643" y1="90000" x2="45089" y2="90357"/>
                          <a14:foregroundMark x1="51339" y1="91429" x2="58929" y2="93214"/>
                          <a14:foregroundMark x1="47321" y1="94286" x2="50000" y2="94643"/>
                          <a14:foregroundMark x1="51786" y1="20714" x2="33036" y2="18214"/>
                          <a14:foregroundMark x1="26786" y1="13571" x2="29464" y2="9643"/>
                          <a14:foregroundMark x1="37946" y1="12143" x2="31696" y2="12143"/>
                          <a14:foregroundMark x1="25446" y1="10714" x2="29018" y2="17143"/>
                          <a14:foregroundMark x1="50000" y1="12857" x2="49554" y2="16071"/>
                          <a14:foregroundMark x1="48214" y1="11786" x2="44643" y2="13571"/>
                          <a14:foregroundMark x1="44643" y1="11071" x2="50893" y2="10357"/>
                        </a14:backgroundRemoval>
                      </a14:imgEffect>
                    </a14:imgLayer>
                  </a14:imgProps>
                </a:ex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 name="Slide Number Placeholder 5">
            <a:extLst>
              <a:ext uri="{FF2B5EF4-FFF2-40B4-BE49-F238E27FC236}">
                <a16:creationId xmlns:a16="http://schemas.microsoft.com/office/drawing/2014/main" id="{8E02ED02-BAE3-C0FC-5230-5A8C76985672}"/>
              </a:ext>
            </a:extLst>
          </p:cNvPr>
          <p:cNvSpPr>
            <a:spLocks noGrp="1"/>
          </p:cNvSpPr>
          <p:nvPr>
            <p:ph type="sldNum" sz="quarter" idx="12"/>
          </p:nvPr>
        </p:nvSpPr>
        <p:spPr/>
        <p:txBody>
          <a:bodyPr/>
          <a:lstStyle/>
          <a:p>
            <a:fld id="{EC507029-7A73-49FC-950B-FA58C2BA0A1B}" type="slidenum">
              <a:rPr lang="en-CA" smtClean="0"/>
              <a:t>8</a:t>
            </a:fld>
            <a:endParaRPr lang="en-CA"/>
          </a:p>
        </p:txBody>
      </p:sp>
      <p:pic>
        <p:nvPicPr>
          <p:cNvPr id="4" name="Graphic 3" descr="Badge Cross with solid fill">
            <a:extLst>
              <a:ext uri="{FF2B5EF4-FFF2-40B4-BE49-F238E27FC236}">
                <a16:creationId xmlns:a16="http://schemas.microsoft.com/office/drawing/2014/main" id="{2E34B8A0-0C58-010F-F5F7-A817A38F0BD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255058" y="4309783"/>
            <a:ext cx="914400" cy="914400"/>
          </a:xfrm>
          <a:prstGeom prst="rect">
            <a:avLst/>
          </a:prstGeom>
        </p:spPr>
      </p:pic>
      <p:pic>
        <p:nvPicPr>
          <p:cNvPr id="8" name="Graphic 7" descr="Badge Tick1 with solid fill">
            <a:extLst>
              <a:ext uri="{FF2B5EF4-FFF2-40B4-BE49-F238E27FC236}">
                <a16:creationId xmlns:a16="http://schemas.microsoft.com/office/drawing/2014/main" id="{157115B0-EC85-C0B7-8F4A-5BD8C43ABA4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255058" y="2400300"/>
            <a:ext cx="914400" cy="914400"/>
          </a:xfrm>
          <a:prstGeom prst="rect">
            <a:avLst/>
          </a:prstGeom>
        </p:spPr>
      </p:pic>
      <p:sp>
        <p:nvSpPr>
          <p:cNvPr id="9" name="Content Placeholder 2">
            <a:extLst>
              <a:ext uri="{FF2B5EF4-FFF2-40B4-BE49-F238E27FC236}">
                <a16:creationId xmlns:a16="http://schemas.microsoft.com/office/drawing/2014/main" id="{FBBE7B1F-EB30-5B26-7EC9-EB29DA9D4940}"/>
              </a:ext>
            </a:extLst>
          </p:cNvPr>
          <p:cNvSpPr>
            <a:spLocks noGrp="1"/>
          </p:cNvSpPr>
          <p:nvPr>
            <p:ph idx="1"/>
          </p:nvPr>
        </p:nvSpPr>
        <p:spPr>
          <a:xfrm>
            <a:off x="2297205" y="2462586"/>
            <a:ext cx="1331258" cy="789828"/>
          </a:xfrm>
        </p:spPr>
        <p:txBody>
          <a:bodyPr>
            <a:normAutofit/>
          </a:bodyPr>
          <a:lstStyle/>
          <a:p>
            <a:pPr marL="0" indent="0">
              <a:buNone/>
            </a:pPr>
            <a:r>
              <a:rPr lang="en-CA" sz="4800" dirty="0">
                <a:solidFill>
                  <a:srgbClr val="FFC000"/>
                </a:solidFill>
              </a:rPr>
              <a:t>+10</a:t>
            </a:r>
          </a:p>
        </p:txBody>
      </p:sp>
      <p:sp>
        <p:nvSpPr>
          <p:cNvPr id="10" name="Content Placeholder 2">
            <a:extLst>
              <a:ext uri="{FF2B5EF4-FFF2-40B4-BE49-F238E27FC236}">
                <a16:creationId xmlns:a16="http://schemas.microsoft.com/office/drawing/2014/main" id="{85A71186-495F-4649-57A8-F0885F7E119E}"/>
              </a:ext>
            </a:extLst>
          </p:cNvPr>
          <p:cNvSpPr txBox="1">
            <a:spLocks/>
          </p:cNvSpPr>
          <p:nvPr/>
        </p:nvSpPr>
        <p:spPr>
          <a:xfrm>
            <a:off x="2334733" y="4363053"/>
            <a:ext cx="1331258" cy="78982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CA" sz="4800" dirty="0">
                <a:solidFill>
                  <a:srgbClr val="FFC000"/>
                </a:solidFill>
              </a:rPr>
              <a:t>-10</a:t>
            </a:r>
          </a:p>
        </p:txBody>
      </p:sp>
      <p:pic>
        <p:nvPicPr>
          <p:cNvPr id="12" name="Graphic 11" descr="Apple with solid fill">
            <a:extLst>
              <a:ext uri="{FF2B5EF4-FFF2-40B4-BE49-F238E27FC236}">
                <a16:creationId xmlns:a16="http://schemas.microsoft.com/office/drawing/2014/main" id="{9349DE17-2A6F-495D-E4F8-BC808B1E4FC5}"/>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275867" y="4372069"/>
            <a:ext cx="914400" cy="914400"/>
          </a:xfrm>
          <a:prstGeom prst="rect">
            <a:avLst/>
          </a:prstGeom>
        </p:spPr>
      </p:pic>
      <p:cxnSp>
        <p:nvCxnSpPr>
          <p:cNvPr id="14" name="Straight Arrow Connector 13">
            <a:extLst>
              <a:ext uri="{FF2B5EF4-FFF2-40B4-BE49-F238E27FC236}">
                <a16:creationId xmlns:a16="http://schemas.microsoft.com/office/drawing/2014/main" id="{54940EF2-64B3-6A4B-EF02-99E41D1E7C6D}"/>
              </a:ext>
            </a:extLst>
          </p:cNvPr>
          <p:cNvCxnSpPr>
            <a:cxnSpLocks/>
          </p:cNvCxnSpPr>
          <p:nvPr/>
        </p:nvCxnSpPr>
        <p:spPr>
          <a:xfrm flipH="1">
            <a:off x="7106771" y="3812257"/>
            <a:ext cx="2476496" cy="793361"/>
          </a:xfrm>
          <a:prstGeom prst="straightConnector1">
            <a:avLst/>
          </a:prstGeom>
          <a:ln w="76200">
            <a:solidFill>
              <a:srgbClr val="FFC000"/>
            </a:solidFill>
            <a:tailEnd type="triangle"/>
          </a:ln>
        </p:spPr>
        <p:style>
          <a:lnRef idx="1">
            <a:schemeClr val="accent4"/>
          </a:lnRef>
          <a:fillRef idx="0">
            <a:schemeClr val="accent4"/>
          </a:fillRef>
          <a:effectRef idx="0">
            <a:schemeClr val="accent4"/>
          </a:effectRef>
          <a:fontRef idx="minor">
            <a:schemeClr val="tx1"/>
          </a:fontRef>
        </p:style>
      </p:cxnSp>
      <p:sp>
        <p:nvSpPr>
          <p:cNvPr id="20" name="Content Placeholder 2">
            <a:extLst>
              <a:ext uri="{FF2B5EF4-FFF2-40B4-BE49-F238E27FC236}">
                <a16:creationId xmlns:a16="http://schemas.microsoft.com/office/drawing/2014/main" id="{DC06DE4D-83BA-C30C-6459-F242570B02F2}"/>
              </a:ext>
            </a:extLst>
          </p:cNvPr>
          <p:cNvSpPr txBox="1">
            <a:spLocks/>
          </p:cNvSpPr>
          <p:nvPr/>
        </p:nvSpPr>
        <p:spPr>
          <a:xfrm rot="20498718">
            <a:off x="7567205" y="3429000"/>
            <a:ext cx="1331258" cy="78982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CA" sz="4800" dirty="0">
                <a:solidFill>
                  <a:srgbClr val="FFC000"/>
                </a:solidFill>
              </a:rPr>
              <a:t>ENV</a:t>
            </a:r>
          </a:p>
        </p:txBody>
      </p:sp>
    </p:spTree>
    <p:extLst>
      <p:ext uri="{BB962C8B-B14F-4D97-AF65-F5344CB8AC3E}">
        <p14:creationId xmlns:p14="http://schemas.microsoft.com/office/powerpoint/2010/main" val="3793657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xEl>
                                              <p:pRg st="0" end="0"/>
                                            </p:txEl>
                                          </p:spTgt>
                                        </p:tgtEl>
                                        <p:attrNameLst>
                                          <p:attrName>style.visibility</p:attrName>
                                        </p:attrNameLst>
                                      </p:cBhvr>
                                      <p:to>
                                        <p:strVal val="visible"/>
                                      </p:to>
                                    </p:set>
                                    <p:animEffect transition="in" filter="fade">
                                      <p:cBhvr>
                                        <p:cTn id="10" dur="500"/>
                                        <p:tgtEl>
                                          <p:spTgt spid="9">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fade">
                                      <p:cBhvr>
                                        <p:cTn id="28" dur="500"/>
                                        <p:tgtEl>
                                          <p:spTgt spid="5"/>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fade">
                                      <p:cBhvr>
                                        <p:cTn id="33" dur="500"/>
                                        <p:tgtEl>
                                          <p:spTgt spid="14"/>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0"/>
                                        </p:tgtEl>
                                        <p:attrNameLst>
                                          <p:attrName>style.visibility</p:attrName>
                                        </p:attrNameLst>
                                      </p:cBhvr>
                                      <p:to>
                                        <p:strVal val="visible"/>
                                      </p:to>
                                    </p:set>
                                    <p:animEffect transition="in" filter="fade">
                                      <p:cBhvr>
                                        <p:cTn id="36"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build="p"/>
      <p:bldP spid="10" grpId="0"/>
      <p:bldP spid="2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C5537-4B5A-E426-1FEF-431C0C102252}"/>
              </a:ext>
            </a:extLst>
          </p:cNvPr>
          <p:cNvSpPr>
            <a:spLocks noGrp="1"/>
          </p:cNvSpPr>
          <p:nvPr>
            <p:ph type="title"/>
          </p:nvPr>
        </p:nvSpPr>
        <p:spPr>
          <a:xfrm>
            <a:off x="1006288" y="298683"/>
            <a:ext cx="10515600" cy="1325563"/>
          </a:xfrm>
        </p:spPr>
        <p:txBody>
          <a:bodyPr>
            <a:noAutofit/>
          </a:bodyPr>
          <a:lstStyle/>
          <a:p>
            <a:pPr algn="ctr"/>
            <a:r>
              <a:rPr lang="en-CA" b="1" dirty="0">
                <a:solidFill>
                  <a:schemeClr val="accent4"/>
                </a:solidFill>
              </a:rPr>
              <a:t>Observation Space &amp; Action Space</a:t>
            </a:r>
            <a:endParaRPr lang="en-CA" dirty="0">
              <a:solidFill>
                <a:schemeClr val="accent4"/>
              </a:solidFill>
            </a:endParaRPr>
          </a:p>
        </p:txBody>
      </p:sp>
      <p:sp>
        <p:nvSpPr>
          <p:cNvPr id="6" name="Slide Number Placeholder 5">
            <a:extLst>
              <a:ext uri="{FF2B5EF4-FFF2-40B4-BE49-F238E27FC236}">
                <a16:creationId xmlns:a16="http://schemas.microsoft.com/office/drawing/2014/main" id="{8E02ED02-BAE3-C0FC-5230-5A8C76985672}"/>
              </a:ext>
            </a:extLst>
          </p:cNvPr>
          <p:cNvSpPr>
            <a:spLocks noGrp="1"/>
          </p:cNvSpPr>
          <p:nvPr>
            <p:ph type="sldNum" sz="quarter" idx="12"/>
          </p:nvPr>
        </p:nvSpPr>
        <p:spPr/>
        <p:txBody>
          <a:bodyPr/>
          <a:lstStyle/>
          <a:p>
            <a:fld id="{EC507029-7A73-49FC-950B-FA58C2BA0A1B}" type="slidenum">
              <a:rPr lang="en-CA" smtClean="0"/>
              <a:t>9</a:t>
            </a:fld>
            <a:endParaRPr lang="en-CA"/>
          </a:p>
        </p:txBody>
      </p:sp>
      <p:pic>
        <p:nvPicPr>
          <p:cNvPr id="4" name="Graphic 3" descr="Apple with solid fill">
            <a:extLst>
              <a:ext uri="{FF2B5EF4-FFF2-40B4-BE49-F238E27FC236}">
                <a16:creationId xmlns:a16="http://schemas.microsoft.com/office/drawing/2014/main" id="{D51E0E26-A6F4-90CD-A6C0-C401B5F3929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919869" y="2947349"/>
            <a:ext cx="914400" cy="914400"/>
          </a:xfrm>
          <a:prstGeom prst="rect">
            <a:avLst/>
          </a:prstGeom>
        </p:spPr>
      </p:pic>
      <p:pic>
        <p:nvPicPr>
          <p:cNvPr id="8" name="Graphic 7" descr="Danger with solid fill">
            <a:extLst>
              <a:ext uri="{FF2B5EF4-FFF2-40B4-BE49-F238E27FC236}">
                <a16:creationId xmlns:a16="http://schemas.microsoft.com/office/drawing/2014/main" id="{FDAC8331-A9EF-16E0-90AE-B022CBE9D54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256125" y="2909598"/>
            <a:ext cx="914400" cy="914400"/>
          </a:xfrm>
          <a:prstGeom prst="rect">
            <a:avLst/>
          </a:prstGeom>
        </p:spPr>
      </p:pic>
      <p:grpSp>
        <p:nvGrpSpPr>
          <p:cNvPr id="18" name="Group 17">
            <a:extLst>
              <a:ext uri="{FF2B5EF4-FFF2-40B4-BE49-F238E27FC236}">
                <a16:creationId xmlns:a16="http://schemas.microsoft.com/office/drawing/2014/main" id="{315D6AA6-E21E-390B-B7AF-E4A43A352411}"/>
              </a:ext>
            </a:extLst>
          </p:cNvPr>
          <p:cNvGrpSpPr/>
          <p:nvPr/>
        </p:nvGrpSpPr>
        <p:grpSpPr>
          <a:xfrm>
            <a:off x="3026494" y="2876957"/>
            <a:ext cx="1170181" cy="1145035"/>
            <a:chOff x="5013285" y="2450592"/>
            <a:chExt cx="2170076" cy="2123443"/>
          </a:xfrm>
          <a:solidFill>
            <a:srgbClr val="92D050"/>
          </a:solidFill>
        </p:grpSpPr>
        <p:sp>
          <p:nvSpPr>
            <p:cNvPr id="10" name="Arrow: Right 9">
              <a:extLst>
                <a:ext uri="{FF2B5EF4-FFF2-40B4-BE49-F238E27FC236}">
                  <a16:creationId xmlns:a16="http://schemas.microsoft.com/office/drawing/2014/main" id="{7DD79B35-C3A1-6E86-A194-E72552F201CA}"/>
                </a:ext>
              </a:extLst>
            </p:cNvPr>
            <p:cNvSpPr/>
            <p:nvPr/>
          </p:nvSpPr>
          <p:spPr>
            <a:xfrm>
              <a:off x="6204953" y="3349053"/>
              <a:ext cx="978408" cy="338833"/>
            </a:xfrm>
            <a:prstGeom prst="rightArrow">
              <a:avLst>
                <a:gd name="adj1" fmla="val 37905"/>
                <a:gd name="adj2" fmla="val 9233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 name="Arrow: Right 14">
              <a:extLst>
                <a:ext uri="{FF2B5EF4-FFF2-40B4-BE49-F238E27FC236}">
                  <a16:creationId xmlns:a16="http://schemas.microsoft.com/office/drawing/2014/main" id="{6500411C-0DF9-FD4A-7ED4-6CC0841413F7}"/>
                </a:ext>
              </a:extLst>
            </p:cNvPr>
            <p:cNvSpPr/>
            <p:nvPr/>
          </p:nvSpPr>
          <p:spPr>
            <a:xfrm rot="5400000">
              <a:off x="5609119" y="3915414"/>
              <a:ext cx="978408" cy="338833"/>
            </a:xfrm>
            <a:prstGeom prst="rightArrow">
              <a:avLst>
                <a:gd name="adj1" fmla="val 37905"/>
                <a:gd name="adj2" fmla="val 9233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 name="Arrow: Right 15">
              <a:extLst>
                <a:ext uri="{FF2B5EF4-FFF2-40B4-BE49-F238E27FC236}">
                  <a16:creationId xmlns:a16="http://schemas.microsoft.com/office/drawing/2014/main" id="{B75FD961-D4A2-3E86-9E12-3DF469C1A34E}"/>
                </a:ext>
              </a:extLst>
            </p:cNvPr>
            <p:cNvSpPr/>
            <p:nvPr/>
          </p:nvSpPr>
          <p:spPr>
            <a:xfrm rot="10800000">
              <a:off x="5013285" y="3349052"/>
              <a:ext cx="978408" cy="338833"/>
            </a:xfrm>
            <a:prstGeom prst="rightArrow">
              <a:avLst>
                <a:gd name="adj1" fmla="val 37905"/>
                <a:gd name="adj2" fmla="val 9233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 name="Arrow: Right 16">
              <a:extLst>
                <a:ext uri="{FF2B5EF4-FFF2-40B4-BE49-F238E27FC236}">
                  <a16:creationId xmlns:a16="http://schemas.microsoft.com/office/drawing/2014/main" id="{8C9EF0E7-44D2-46EB-CCAF-6C78EB7C50B7}"/>
                </a:ext>
              </a:extLst>
            </p:cNvPr>
            <p:cNvSpPr/>
            <p:nvPr/>
          </p:nvSpPr>
          <p:spPr>
            <a:xfrm rot="16200000">
              <a:off x="5605468" y="2770379"/>
              <a:ext cx="978408" cy="338833"/>
            </a:xfrm>
            <a:prstGeom prst="rightArrow">
              <a:avLst>
                <a:gd name="adj1" fmla="val 37905"/>
                <a:gd name="adj2" fmla="val 9233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26" name="Group 25">
            <a:extLst>
              <a:ext uri="{FF2B5EF4-FFF2-40B4-BE49-F238E27FC236}">
                <a16:creationId xmlns:a16="http://schemas.microsoft.com/office/drawing/2014/main" id="{8E624078-D64E-0A49-D2A8-CDBF2C415033}"/>
              </a:ext>
            </a:extLst>
          </p:cNvPr>
          <p:cNvGrpSpPr/>
          <p:nvPr/>
        </p:nvGrpSpPr>
        <p:grpSpPr>
          <a:xfrm>
            <a:off x="8610600" y="2513863"/>
            <a:ext cx="1998584" cy="1564955"/>
            <a:chOff x="8831878" y="2431802"/>
            <a:chExt cx="1998584" cy="1564955"/>
          </a:xfrm>
        </p:grpSpPr>
        <p:grpSp>
          <p:nvGrpSpPr>
            <p:cNvPr id="19" name="Group 18">
              <a:extLst>
                <a:ext uri="{FF2B5EF4-FFF2-40B4-BE49-F238E27FC236}">
                  <a16:creationId xmlns:a16="http://schemas.microsoft.com/office/drawing/2014/main" id="{082D7C3C-07FD-BA85-5885-72ABA11F33CF}"/>
                </a:ext>
              </a:extLst>
            </p:cNvPr>
            <p:cNvGrpSpPr/>
            <p:nvPr/>
          </p:nvGrpSpPr>
          <p:grpSpPr>
            <a:xfrm>
              <a:off x="8831878" y="2431802"/>
              <a:ext cx="1998584" cy="1035493"/>
              <a:chOff x="4241507" y="1727554"/>
              <a:chExt cx="3706331" cy="1920301"/>
            </a:xfrm>
            <a:solidFill>
              <a:srgbClr val="FFC000"/>
            </a:solidFill>
          </p:grpSpPr>
          <p:sp>
            <p:nvSpPr>
              <p:cNvPr id="20" name="Arrow: Right 19">
                <a:extLst>
                  <a:ext uri="{FF2B5EF4-FFF2-40B4-BE49-F238E27FC236}">
                    <a16:creationId xmlns:a16="http://schemas.microsoft.com/office/drawing/2014/main" id="{ABA77765-F9B8-F1BF-0C5E-1175307B8F19}"/>
                  </a:ext>
                </a:extLst>
              </p:cNvPr>
              <p:cNvSpPr/>
              <p:nvPr/>
            </p:nvSpPr>
            <p:spPr>
              <a:xfrm>
                <a:off x="6969430" y="3286661"/>
                <a:ext cx="978408" cy="338834"/>
              </a:xfrm>
              <a:prstGeom prst="rightArrow">
                <a:avLst>
                  <a:gd name="adj1" fmla="val 37905"/>
                  <a:gd name="adj2" fmla="val 92332"/>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2" name="Arrow: Right 21">
                <a:extLst>
                  <a:ext uri="{FF2B5EF4-FFF2-40B4-BE49-F238E27FC236}">
                    <a16:creationId xmlns:a16="http://schemas.microsoft.com/office/drawing/2014/main" id="{8BE16819-494D-75F8-87C9-EBCECF330EE4}"/>
                  </a:ext>
                </a:extLst>
              </p:cNvPr>
              <p:cNvSpPr/>
              <p:nvPr/>
            </p:nvSpPr>
            <p:spPr>
              <a:xfrm rot="10800000">
                <a:off x="4241507" y="3309021"/>
                <a:ext cx="978408" cy="338834"/>
              </a:xfrm>
              <a:prstGeom prst="rightArrow">
                <a:avLst>
                  <a:gd name="adj1" fmla="val 37905"/>
                  <a:gd name="adj2" fmla="val 92332"/>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3" name="Arrow: Right 22">
                <a:extLst>
                  <a:ext uri="{FF2B5EF4-FFF2-40B4-BE49-F238E27FC236}">
                    <a16:creationId xmlns:a16="http://schemas.microsoft.com/office/drawing/2014/main" id="{F9A0810B-36E7-A65C-5AC2-7E49F30D0ACA}"/>
                  </a:ext>
                </a:extLst>
              </p:cNvPr>
              <p:cNvSpPr/>
              <p:nvPr/>
            </p:nvSpPr>
            <p:spPr>
              <a:xfrm rot="16200000">
                <a:off x="5609122" y="2047341"/>
                <a:ext cx="978408" cy="338834"/>
              </a:xfrm>
              <a:prstGeom prst="rightArrow">
                <a:avLst>
                  <a:gd name="adj1" fmla="val 37905"/>
                  <a:gd name="adj2" fmla="val 92332"/>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pic>
          <p:nvPicPr>
            <p:cNvPr id="25" name="Graphic 24" descr="Question Mark with solid fill">
              <a:extLst>
                <a:ext uri="{FF2B5EF4-FFF2-40B4-BE49-F238E27FC236}">
                  <a16:creationId xmlns:a16="http://schemas.microsoft.com/office/drawing/2014/main" id="{A41E60F6-5F1D-3187-ED81-90063494A99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359470" y="3082357"/>
              <a:ext cx="914400" cy="914400"/>
            </a:xfrm>
            <a:prstGeom prst="rect">
              <a:avLst/>
            </a:prstGeom>
          </p:spPr>
        </p:pic>
      </p:grpSp>
      <p:sp>
        <p:nvSpPr>
          <p:cNvPr id="27" name="Title 1">
            <a:extLst>
              <a:ext uri="{FF2B5EF4-FFF2-40B4-BE49-F238E27FC236}">
                <a16:creationId xmlns:a16="http://schemas.microsoft.com/office/drawing/2014/main" id="{A91D5C76-5E6C-8347-F6CE-62AD3392E89B}"/>
              </a:ext>
            </a:extLst>
          </p:cNvPr>
          <p:cNvSpPr txBox="1">
            <a:spLocks/>
          </p:cNvSpPr>
          <p:nvPr/>
        </p:nvSpPr>
        <p:spPr>
          <a:xfrm>
            <a:off x="1300333" y="4021992"/>
            <a:ext cx="47375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CA" sz="2800" b="1" dirty="0">
                <a:solidFill>
                  <a:schemeClr val="accent4"/>
                </a:solidFill>
              </a:rPr>
              <a:t>Observation Space</a:t>
            </a:r>
            <a:endParaRPr lang="en-CA" sz="2800" dirty="0">
              <a:solidFill>
                <a:schemeClr val="accent4"/>
              </a:solidFill>
            </a:endParaRPr>
          </a:p>
        </p:txBody>
      </p:sp>
      <p:sp>
        <p:nvSpPr>
          <p:cNvPr id="28" name="Title 1">
            <a:extLst>
              <a:ext uri="{FF2B5EF4-FFF2-40B4-BE49-F238E27FC236}">
                <a16:creationId xmlns:a16="http://schemas.microsoft.com/office/drawing/2014/main" id="{C6B8ECD8-202F-5192-06B9-706FB3470921}"/>
              </a:ext>
            </a:extLst>
          </p:cNvPr>
          <p:cNvSpPr txBox="1">
            <a:spLocks/>
          </p:cNvSpPr>
          <p:nvPr/>
        </p:nvSpPr>
        <p:spPr>
          <a:xfrm>
            <a:off x="7584878" y="4078818"/>
            <a:ext cx="3988216"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CA" sz="2800" b="1" dirty="0">
                <a:solidFill>
                  <a:schemeClr val="accent4"/>
                </a:solidFill>
              </a:rPr>
              <a:t>Action Space</a:t>
            </a:r>
            <a:endParaRPr lang="en-CA" sz="2800" dirty="0">
              <a:solidFill>
                <a:schemeClr val="accent4"/>
              </a:solidFill>
            </a:endParaRPr>
          </a:p>
        </p:txBody>
      </p:sp>
    </p:spTree>
    <p:extLst>
      <p:ext uri="{BB962C8B-B14F-4D97-AF65-F5344CB8AC3E}">
        <p14:creationId xmlns:p14="http://schemas.microsoft.com/office/powerpoint/2010/main" val="29321654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845</TotalTime>
  <Words>1107</Words>
  <Application>Microsoft Office PowerPoint</Application>
  <PresentationFormat>Widescreen</PresentationFormat>
  <Paragraphs>129</Paragraphs>
  <Slides>17</Slides>
  <Notes>17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17</vt:i4>
      </vt:variant>
    </vt:vector>
  </HeadingPairs>
  <TitlesOfParts>
    <vt:vector size="21" baseType="lpstr">
      <vt:lpstr>Arial</vt:lpstr>
      <vt:lpstr>Calibri</vt:lpstr>
      <vt:lpstr>Calibri Light</vt:lpstr>
      <vt:lpstr>Office Theme</vt:lpstr>
      <vt:lpstr>Study of Reinforcement Learning using Snake Game</vt:lpstr>
      <vt:lpstr>Contents</vt:lpstr>
      <vt:lpstr>Objective</vt:lpstr>
      <vt:lpstr>What is Reinforcement Learning</vt:lpstr>
      <vt:lpstr>I’m SORRY!</vt:lpstr>
      <vt:lpstr>Idea..</vt:lpstr>
      <vt:lpstr>Making a Custom Environment</vt:lpstr>
      <vt:lpstr>The Design of the Game Environment</vt:lpstr>
      <vt:lpstr>Observation Space &amp; Action Space</vt:lpstr>
      <vt:lpstr>Q-Table</vt:lpstr>
      <vt:lpstr>PowerPoint Presentation</vt:lpstr>
      <vt:lpstr>Snake length</vt:lpstr>
      <vt:lpstr>Bonus</vt:lpstr>
      <vt:lpstr>Road Ahead</vt:lpstr>
      <vt:lpstr>Why it matters?</vt:lpstr>
      <vt:lpstr>Thank You!</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dc:title>
  <dc:creator>Pranav Panchal</dc:creator>
  <cp:lastModifiedBy>Pranav Panchal</cp:lastModifiedBy>
  <cp:revision>48</cp:revision>
  <dcterms:created xsi:type="dcterms:W3CDTF">2022-09-15T04:05:06Z</dcterms:created>
  <dcterms:modified xsi:type="dcterms:W3CDTF">2022-09-26T13:26:56Z</dcterms:modified>
</cp:coreProperties>
</file>